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301" r:id="rId2"/>
    <p:sldId id="260" r:id="rId3"/>
    <p:sldId id="300" r:id="rId4"/>
    <p:sldId id="281" r:id="rId5"/>
    <p:sldId id="355" r:id="rId6"/>
    <p:sldId id="357" r:id="rId7"/>
    <p:sldId id="358" r:id="rId8"/>
    <p:sldId id="280" r:id="rId9"/>
    <p:sldId id="359" r:id="rId10"/>
    <p:sldId id="285" r:id="rId11"/>
    <p:sldId id="345" r:id="rId12"/>
    <p:sldId id="305" r:id="rId13"/>
    <p:sldId id="306" r:id="rId14"/>
    <p:sldId id="317" r:id="rId15"/>
    <p:sldId id="318" r:id="rId16"/>
    <p:sldId id="307" r:id="rId17"/>
    <p:sldId id="337" r:id="rId18"/>
    <p:sldId id="338" r:id="rId19"/>
    <p:sldId id="339" r:id="rId20"/>
    <p:sldId id="340" r:id="rId21"/>
    <p:sldId id="341" r:id="rId22"/>
    <p:sldId id="342" r:id="rId23"/>
    <p:sldId id="343" r:id="rId24"/>
    <p:sldId id="319" r:id="rId25"/>
    <p:sldId id="344" r:id="rId26"/>
    <p:sldId id="346" r:id="rId27"/>
    <p:sldId id="334" r:id="rId28"/>
    <p:sldId id="325" r:id="rId29"/>
    <p:sldId id="331" r:id="rId30"/>
    <p:sldId id="332" r:id="rId31"/>
    <p:sldId id="333" r:id="rId32"/>
    <p:sldId id="335" r:id="rId33"/>
    <p:sldId id="336" r:id="rId34"/>
    <p:sldId id="295" r:id="rId35"/>
    <p:sldId id="347" r:id="rId36"/>
    <p:sldId id="348" r:id="rId37"/>
    <p:sldId id="354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FFFD"/>
    <a:srgbClr val="28B99A"/>
    <a:srgbClr val="2FCFDB"/>
    <a:srgbClr val="372D2D"/>
    <a:srgbClr val="83473D"/>
    <a:srgbClr val="E9ECF1"/>
    <a:srgbClr val="E8EBF0"/>
    <a:srgbClr val="E3E7EA"/>
    <a:srgbClr val="EAE9EE"/>
    <a:srgbClr val="2E2E2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17" autoAdjust="0"/>
    <p:restoredTop sz="94987" autoAdjust="0"/>
  </p:normalViewPr>
  <p:slideViewPr>
    <p:cSldViewPr snapToGrid="0" showGuides="1">
      <p:cViewPr varScale="1">
        <p:scale>
          <a:sx n="125" d="100"/>
          <a:sy n="125" d="100"/>
        </p:scale>
        <p:origin x="204" y="10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14:03:13.92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1841 2388 24575,'-629'0'0,"606"-2"0,0-1 0,0-1 0,0-1 0,0-1 0,0-1 0,1-1 0,-27-14 0,-23-7 0,-54-25 0,70 28 0,13 3 0,1-1 0,1-3 0,1-2 0,-38-35 0,43 35 0,35 29 0,-40-31 0,2-3 0,-39-42 0,53 49 0,1-2 0,1 0 0,2-2 0,0 0 0,-20-47 0,2 0 0,25 53 0,-19-51 0,9 10 0,10 32 0,2 0 0,1-1 0,2 0 0,1 0 0,-4-57 0,13-355 0,-2 436 0,1 0 0,1 1 0,0-1 0,0 0 0,1 1 0,0-1 0,9-16 0,3-4 0,22-31 0,-36 61 0,17-33 0,-15 27 0,1-1 0,0 1 0,0 0 0,0 1 0,1-1 0,11-11 0,45-33 0,118-74 0,-115 83 0,-18 13 0,2 3 0,0 2 0,2 2 0,0 3 0,1 1 0,1 3 0,1 2 0,0 2 0,96-6 0,76 17 0,-89 4 0,-128-4 0,1 0 0,-1 1 0,0 0 0,0 1 0,-1-1 0,1 2 0,0-1 0,10 5 0,0 3 0,34 24 0,-44-28 0,52 30 0,-44-28 0,0 2 0,0 0 0,-1 1 0,18 16 0,-7-1 0,97 100 0,-50-47 0,84 101 0,-130-143 0,-4-7 0,-2 0 0,30 57 0,-34-51 0,-2 2 0,-2-1 0,-1 2 0,-2 0 0,-2 0 0,-1 0 0,-2 1 0,-2 0 0,-2 0 0,-1 0 0,-8 53 0,2-54 0,-3-1 0,-1 1 0,-30 71 0,-63 104 0,79-167 0,7-18 0,-32 41 0,33-48 0,-17 23 0,-2-2 0,-2-2 0,-72 64 0,44-47 0,40-33 0,-1-2 0,-40 27 0,-67 27-1365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14:03:19.36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1511 1512 24575,'-42'2'0,"1"3"0,1 1 0,-1 2 0,1 2 0,-48 19 0,2-3 0,59-19 0,1-2 0,-1 0 0,-41 0 0,-85-7 0,52 0 0,62 2 0,25 2 0,-1-2 0,0 0 0,0-1 0,1 0 0,-1-1 0,1-1 0,-26-8 0,-47-23 0,40 16 0,2-1 0,0-2 0,-42-27 0,79 41 0,-1 0 0,1 0 0,0 0 0,1-1 0,0 0 0,-12-18 0,-29-60 0,19 32 0,20 34 0,1 1 0,0-1 0,2 0 0,0-1 0,1 0 0,-2-23 0,1 10 0,-12-39 0,11 43 0,2-1 0,0 0 0,2 0 0,1 0 0,2 0 0,6-56 0,-4 69 0,0-1 0,1 1 0,1 0 0,1 0 0,1 0 0,0 1 0,1 0 0,1 0 0,0 1 0,2-1 0,0 2 0,0 0 0,15-16 0,32-36 0,-43 49 0,1 0 0,1 0 0,1 2 0,34-28 0,44-11 0,-18 10 0,-46 28 0,0 0 0,1 3 0,65-22 0,103-14 0,-183 46 0,154-25 0,-148 26 0,0 2 0,0 1 0,0 1 0,0 1 0,33 6 0,-22 3 0,-1 1 0,-1 2 0,0 1 0,50 32 0,10 4 0,-50-26 0,0 3 0,-2 1 0,58 53 0,-44-35 0,39 31 0,-85-72 0,-1 1 0,1 0 0,-1 0 0,-1 1 0,1 0 0,-2 0 0,1 0 0,-1 1 0,7 16 0,-6-12 0,-1 0 0,0 1 0,-2-1 0,1 1 0,-2 0 0,2 19 0,-1 38 0,-9 92 0,5-154 0,-1 0 0,0 0 0,0 0 0,-1 0 0,0 0 0,-1-1 0,0 1 0,-1-1 0,-7 11 0,-8 8 0,-30 31 0,5-6 0,31-38 0,0 0 0,0 0 0,-1-2 0,-29 19 0,9-6 0,-40 22 0,35-24 0,7-2-682,-58 49-1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13:02:54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1974 2129 24575,'-166'2'0,"-180"-5"0,323 1 0,0-1 0,0-2 0,0 0 0,1-1 0,0-1 0,0-1 0,-29-16 0,-11 0 0,44 17 0,0 0 0,-18-9 0,0-4 0,-74-28 0,60 28 0,-67-39 0,103 51 0,-10-6 0,-34-28 0,-1 0 0,22 15 0,1-2 0,2-1 0,-47-54 0,-30-27 0,90 90 0,1-1 0,2-1 0,0-1 0,2 0 0,0-1 0,-12-29 0,-26-39 0,32 54 0,2-2 0,2 0 0,-23-73 0,6 13 0,29 83 0,1 0 0,1 0 0,0-1 0,1 1 0,0-23 0,5-98 0,1 52 0,-3 72 0,0 1 0,2 0 0,-1-1 0,2 1 0,0 0 0,0 0 0,1 0 0,1 0 0,1 1 0,0 0 0,0 0 0,17-24 0,-5 10 0,2 0 0,1 1 0,1 2 0,31-28 0,-42 43 0,1-1 0,1 2 0,-1 0 0,1 0 0,1 1 0,-1 1 0,1 0 0,1 1 0,-1 0 0,1 1 0,22-3 0,55 2 0,14-3 0,154-24 0,223 21 0,-297 13 0,-146-2 0,0 2 0,1 1 0,-1 2 0,39 11 0,-60-11 0,-1 1 0,0 1 0,0 0 0,-1 1 0,0 1 0,0 1 0,-1 0 0,0 2 0,-1-1 0,21 22 0,128 117 0,-144-130 0,-4-5 0,-1-1 0,-1 2 0,0 0 0,-1 1 0,-1 0 0,13 25 0,-14-22 0,23 32 0,6 12 0,-18-15 0,-3 1 0,-2 1 0,21 100 0,-21-76 0,-7-21 0,-4 1 0,-1 0 0,-3 0 0,-6 61 0,2-1 0,2-95 0,1 4 0,-1 0 0,-2 0 0,0 0 0,-10 39 0,5-37 0,-2 9 0,-1-1 0,-2 0 0,-1 0 0,-2-1 0,-26 43 0,19-41 0,14-21 0,-1 0 0,-17 20 0,-8 2 0,-1-1 0,-1-3 0,-72 50 0,86-69 0,-1-1 0,-1-1 0,-38 12 0,34-14 0,1 2 0,-36 19 0,46-21-1365,3-1-5461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13:02:57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1142 1428 24575,'-468'0'0,"463"0"0,1-1 0,-1 1 0,1-1 0,0-1 0,-1 1 0,1 0 0,0-1 0,0 0 0,0 0 0,0 0 0,0-1 0,0 1 0,0-1 0,1 0 0,-1 0 0,-3-5 0,2 3 0,1 1 0,-1 0 0,1 1 0,-1-1 0,-1 1 0,1 0 0,0 0 0,-1 0 0,-9-2 0,-37-7 0,27 6 0,-1 0 0,-45-18 0,50 14 0,1-1 0,0-1 0,1 0 0,0-1 0,1-1 0,0-1 0,1-1 0,1 0 0,1-1 0,0-1 0,-21-32 0,12 14 0,16 26 0,1-1 0,0 0 0,0 0 0,1 0 0,1-1 0,0 1 0,-7-26 0,-8-49 0,11 54 0,2 0 0,1 0 0,-4-64 0,10 61 0,2 1 0,2 0 0,8-43 0,-7 59 0,0 1 0,1-1 0,1 1 0,0 0 0,1 0 0,1 1 0,19-26 0,-6 13 0,-6 6 0,1 0 0,1 1 0,2 1 0,0 1 0,39-31 0,-43 39 0,0 0 0,20-22 0,-22 19 0,1 1 0,17-11 0,-26 21 0,0 0 0,0 0 0,1 1 0,-1 0 0,1 1 0,-1-1 0,1 1 0,0 0 0,12-1 0,4 2 0,0 1 0,0 0 0,1 2 0,-1 1 0,0 1 0,0 0 0,-1 2 0,0 1 0,0 1 0,27 13 0,2 4 0,-1 3 0,-1 2 0,45 38 0,-57-41 0,0 2 0,46 50 0,-67-62 0,-1 0 0,0 2 0,-1 0 0,-1 0 0,0 2 0,-2-1 0,11 29 0,2 6 0,-18-45 0,-1 1 0,-1-1 0,0 1 0,0 0 0,-1 0 0,-1 1 0,2 13 0,-3 192 0,-3-97 0,2-107 0,-1 1 0,0-1 0,-1 1 0,0-1 0,-1 0 0,-1 0 0,0 0 0,-9 17 0,10-23 0,-1 0 0,0 0 0,0-1 0,0 0 0,-1 0 0,0 0 0,-1 0 0,1-1 0,-1 0 0,0 0 0,0 0 0,-1-1 0,1 0 0,-1 0 0,0-1 0,-8 3 0,-63 30 0,58-26 0,-1 0 0,-41 13 0,-172 41-1365,213-57-5461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13:25:46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24575,'8'10'0,"0"0"0,0 0 0,12 23 0,9 13 0,2-3 0,-19-25 0,28 32 0,59 67 0,-91-107 0,58 63 0,-65-72 0,0 1 0,1-1 0,-1 0 0,0 0 0,1 0 0,-1 0 0,1 0 0,-1 0 0,1 0 0,0-1 0,-1 1 0,1 0 0,0-1 0,0 1 0,-1-1 0,1 0 0,0 0 0,0 0 0,-1 0 0,1 0 0,0 0 0,0 0 0,0 0 0,-1-1 0,1 1 0,0-1 0,-1 1 0,1-1 0,0 0 0,-1 1 0,1-1 0,-1 0 0,1 0 0,-1 0 0,1 0 0,-1-1 0,0 1 0,1 0 0,-1-1 0,1-1 0,7-7 0,-2-1 0,0 0 0,0 0 0,7-18 0,-9 19 0,6-9 0,0 1 0,1 0 0,0 1 0,20-20 0,67-59 0,-44 44 0,-14 12 0,2 2 0,1 1 0,87-53 0,-103 73 65,41-35 1,15-10-1562,-62 49-5330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CB5797-D315-49FE-B57E-C5D736319F2E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6F6472-6F29-4F11-A939-8E9F3E448D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810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F6472-6F29-4F11-A939-8E9F3E448DA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504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/>
              <a:t>노후에 거주지를 옮길 때 의료시설을 중요하게 생각</a:t>
            </a:r>
            <a:endParaRPr lang="en-US" altLang="ko-KR" sz="1200"/>
          </a:p>
          <a:p>
            <a:r>
              <a:rPr lang="en-US" altLang="ko-KR" sz="1200"/>
              <a:t>-&gt; </a:t>
            </a:r>
            <a:r>
              <a:rPr lang="ko-KR" altLang="en-US" sz="1200"/>
              <a:t>특정 연령층이 중요하게 생각하는 요소들이 존재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F6472-6F29-4F11-A939-8E9F3E448DA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141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/>
              <a:t>노후에 거주지를 옮길 때 의료시설을 중요하게 생각</a:t>
            </a:r>
            <a:endParaRPr lang="en-US" altLang="ko-KR" sz="1200"/>
          </a:p>
          <a:p>
            <a:r>
              <a:rPr lang="en-US" altLang="ko-KR" sz="1200"/>
              <a:t>-&gt; </a:t>
            </a:r>
            <a:r>
              <a:rPr lang="ko-KR" altLang="en-US" sz="1200"/>
              <a:t>특정 연령층이 중요하게 생각하는 요소들이 존재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F6472-6F29-4F11-A939-8E9F3E448DA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740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/>
              <a:t>노후에 거주지를 옮길 때 의료시설을 중요하게 생각</a:t>
            </a:r>
            <a:endParaRPr lang="en-US" altLang="ko-KR" sz="1200"/>
          </a:p>
          <a:p>
            <a:r>
              <a:rPr lang="en-US" altLang="ko-KR" sz="1200"/>
              <a:t>-&gt; </a:t>
            </a:r>
            <a:r>
              <a:rPr lang="ko-KR" altLang="en-US" sz="1200"/>
              <a:t>특정 연령층이 중요하게 생각하는 요소들이 존재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F6472-6F29-4F11-A939-8E9F3E448DA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127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/>
              <a:t>노후에 거주지를 옮길 때 의료시설을 중요하게 생각</a:t>
            </a:r>
            <a:endParaRPr lang="en-US" altLang="ko-KR" sz="1200"/>
          </a:p>
          <a:p>
            <a:r>
              <a:rPr lang="en-US" altLang="ko-KR" sz="1200"/>
              <a:t>-&gt; </a:t>
            </a:r>
            <a:r>
              <a:rPr lang="ko-KR" altLang="en-US" sz="1200"/>
              <a:t>특정 연령층이 중요하게 생각하는 요소들이 존재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F6472-6F29-4F11-A939-8E9F3E448DA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253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F6472-6F29-4F11-A939-8E9F3E448DA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233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/>
              <a:t>노후에 거주지를 옮길 때 의료시설을 중요하게 생각</a:t>
            </a:r>
            <a:endParaRPr lang="en-US" altLang="ko-KR" sz="1200"/>
          </a:p>
          <a:p>
            <a:r>
              <a:rPr lang="en-US" altLang="ko-KR" sz="1200"/>
              <a:t>-&gt; </a:t>
            </a:r>
            <a:r>
              <a:rPr lang="ko-KR" altLang="en-US" sz="1200"/>
              <a:t>특정 연령층이 중요하게 생각하는 요소들이 존재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F6472-6F29-4F11-A939-8E9F3E448DA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811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F6472-6F29-4F11-A939-8E9F3E448DA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684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61C65-51D0-45B0-896C-D07660FFD6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9A91CA-8716-4BE3-83E3-4F3B9FC20B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C05E45-EF9A-4A44-834A-950A67AB7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7869-C154-4DD4-83C3-75CB19E30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E59856-D16B-4D97-9A12-EFDF2FF17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957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0C8262-E7A2-4972-88AD-AB2355E68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F7D550-A91E-41F1-9B0E-020A14107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55DFED-3FD3-4CAF-838E-1C88A8E37A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A9C070-F8F5-4138-857A-225457C5C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939755-D090-4CAC-8A90-22A555CA9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E91A8F-21E7-4D07-8C1D-05D1D5CFE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720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A2CEFF-5FF7-45C7-A38F-AC48077AF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D05A0B-BD0D-4D17-9700-69FC5E7817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904AC7-4474-41E9-A1E6-84433F1B5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6F99EA-0F94-4011-B813-BA6F1B722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A8D3A0-426D-42E0-B806-3DBA0CB64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812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58DCB6-B9C0-4F5C-A8E7-D527C475BC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64C6C6-B127-4481-AAF5-5F0D8B2090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C3DCE9-4579-4C0C-96CC-1EDA3620F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D2C376-08C6-4B7D-B389-A5CC20515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216631-776C-4A17-B388-29A871B0C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045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0173D-77F2-4CC0-8B20-D43FF748E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14692F-51A4-49B5-A088-FC084849F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1E6DD4-4512-4D7B-9CE7-7050196CF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5E9DF4-AA15-4921-B5C2-924BF4F10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DB7992-7746-4E41-B65E-836C6C62B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362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BF758-4ECC-44BB-A1EB-F19D3053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2AC06C-4232-4876-B394-24261EC56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C9D37A-F499-4923-ABFC-CA991AA99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08EB1B-BD01-4625-BB9E-A01200C9B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EE867C-2DAF-4338-909D-80E9A997C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471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B66893-1C82-40C2-90BA-53C8FB9FD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089294-4351-422C-881E-BBF1D78D33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D463A2-01D5-4AF5-98BE-27181BC982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125DB9-6E3C-4617-AF28-563305479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79072B-2241-4148-A583-2105C407F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A2CE8D-1935-47D3-A40D-856AE1357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871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E56DC-216B-43D2-B1BE-A274029D7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A0EBB0-A60E-4E6F-94E9-D9AA52AC2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E8775C-1FF7-4FEE-A435-825612A35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D769B1-3A9D-486C-B30D-543FEB5108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98AB09-7AE5-43A7-ABBC-AE6B34319A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B90D5F4-4484-48CD-9274-13287F8FA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1A5DA5D-0F6C-48DA-9F2C-EB18EF39F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992A83-E522-488A-8789-165F14FF0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908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78DD8E-DE8E-4DD4-A51E-6BFD7148E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ED7F8F-BBC6-4FB3-B42D-FBA20F4ED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082385-6B73-4BBF-B7A1-5FA2C52C8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EA1731-F3BB-4C76-B113-EC80BEC0D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055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627221-D943-4E97-99DD-E82871745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DC2FB2-05F9-4E61-AFEE-E8B43507A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3EE753-6019-43A4-A3EF-8B0C1584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4275E1-5EB6-46BF-A98A-220E63F1B570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631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메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그림 70">
            <a:extLst>
              <a:ext uri="{FF2B5EF4-FFF2-40B4-BE49-F238E27FC236}">
                <a16:creationId xmlns:a16="http://schemas.microsoft.com/office/drawing/2014/main" id="{DC6A57A8-19A5-445E-B3D6-A8F25485EF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627221-D943-4E97-99DD-E82871745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DC2FB2-05F9-4E61-AFEE-E8B43507A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3EE753-6019-43A4-A3EF-8B0C1584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2AB35A4-D942-4179-809B-FD7138601DDA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81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9FC1A-4715-4289-865D-D948ECF97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2B62AF-D49B-4A5A-890C-EAC36D1BD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DAFECC-E09E-4EFB-8304-BF17FCCF43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D6457C-875B-4487-8267-C3DA6C81B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0BC287-F161-4620-AD5D-AECC35563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F8642C-F2E9-4A7D-AE4D-6221CBD2F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724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A9D5B6-AD9A-40F0-98B3-2D3F4A171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688032-3862-47F0-B0F9-6EFBB4496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08F785-E111-4B3C-BA45-BED8C860FE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DB09C-6DBF-414F-B754-D59C7C2D0AA8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0566F7-9CD6-4758-8CF4-1C3A3D3F0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C309FA-366C-4E78-B792-636D66DD52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076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customXml" Target="../ink/ink1.xml"/><Relationship Id="rId9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customXml" Target="../ink/ink3.xml"/><Relationship Id="rId7" Type="http://schemas.openxmlformats.org/officeDocument/2006/relationships/customXml" Target="../ink/ink4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E54048-2D89-3446-4D2D-6B94CAA97C45}"/>
              </a:ext>
            </a:extLst>
          </p:cNvPr>
          <p:cNvSpPr txBox="1"/>
          <p:nvPr/>
        </p:nvSpPr>
        <p:spPr>
          <a:xfrm>
            <a:off x="4321281" y="2513568"/>
            <a:ext cx="3549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BULZIP</a:t>
            </a:r>
            <a:endParaRPr lang="ko-KR" altLang="en-US" sz="8000" b="1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8F4B31-D6F6-CB76-CB10-74D8F0A7CA67}"/>
              </a:ext>
            </a:extLst>
          </p:cNvPr>
          <p:cNvSpPr txBox="1"/>
          <p:nvPr/>
        </p:nvSpPr>
        <p:spPr>
          <a:xfrm>
            <a:off x="4887158" y="4606331"/>
            <a:ext cx="609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최승원     </a:t>
            </a:r>
            <a:r>
              <a:rPr lang="en-US" altLang="ko-KR" dirty="0"/>
              <a:t># </a:t>
            </a:r>
            <a:r>
              <a:rPr lang="ko-KR" altLang="en-US" dirty="0"/>
              <a:t>한윤석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C52739-7F60-25D7-52E9-C3A71C56FC1B}"/>
              </a:ext>
            </a:extLst>
          </p:cNvPr>
          <p:cNvSpPr txBox="1"/>
          <p:nvPr/>
        </p:nvSpPr>
        <p:spPr>
          <a:xfrm>
            <a:off x="5257800" y="3683118"/>
            <a:ext cx="2136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1">
                    <a:lumMod val="50000"/>
                  </a:schemeClr>
                </a:solidFill>
              </a:rPr>
              <a:t>벌써 찾았다</a:t>
            </a:r>
            <a:r>
              <a:rPr lang="en-US" altLang="ko-KR" sz="140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400">
                <a:solidFill>
                  <a:schemeClr val="bg1">
                    <a:lumMod val="50000"/>
                  </a:schemeClr>
                </a:solidFill>
              </a:rPr>
              <a:t>내 집</a:t>
            </a:r>
          </a:p>
        </p:txBody>
      </p:sp>
    </p:spTree>
    <p:extLst>
      <p:ext uri="{BB962C8B-B14F-4D97-AF65-F5344CB8AC3E}">
        <p14:creationId xmlns:p14="http://schemas.microsoft.com/office/powerpoint/2010/main" val="1860441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1591709" y="2076716"/>
            <a:ext cx="30059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개발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51341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379523" y="55438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4102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410272" y="4522381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E6D6813B-7341-1BC8-D4EE-5D0304964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739" y="0"/>
            <a:ext cx="61622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2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02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404779" y="211853"/>
            <a:ext cx="1742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EC843E72-ADB3-456A-9CF4-0E4DB1E403A4}"/>
              </a:ext>
            </a:extLst>
          </p:cNvPr>
          <p:cNvSpPr/>
          <p:nvPr/>
        </p:nvSpPr>
        <p:spPr>
          <a:xfrm>
            <a:off x="318977" y="957652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510933-D62B-4468-9137-17ACBB0D18CD}"/>
              </a:ext>
            </a:extLst>
          </p:cNvPr>
          <p:cNvSpPr txBox="1"/>
          <p:nvPr/>
        </p:nvSpPr>
        <p:spPr>
          <a:xfrm>
            <a:off x="387512" y="995342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 Home</a:t>
            </a:r>
            <a:endParaRPr lang="ko-KR" altLang="en-US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6DED44-2CCE-D5E0-EACC-65A49240DB44}"/>
              </a:ext>
            </a:extLst>
          </p:cNvPr>
          <p:cNvSpPr txBox="1"/>
          <p:nvPr/>
        </p:nvSpPr>
        <p:spPr>
          <a:xfrm>
            <a:off x="2387670" y="1089197"/>
            <a:ext cx="42723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full page</a:t>
            </a:r>
            <a:r>
              <a:rPr lang="ko-KR" altLang="en-US" sz="1200"/>
              <a:t>로 구성된 </a:t>
            </a:r>
            <a:r>
              <a:rPr lang="en-US" altLang="ko-KR" sz="1200"/>
              <a:t>3</a:t>
            </a:r>
            <a:r>
              <a:rPr lang="ko-KR" altLang="en-US" sz="1200" dirty="0"/>
              <a:t>개의 </a:t>
            </a:r>
            <a:r>
              <a:rPr lang="ko-KR" altLang="en-US" sz="1200"/>
              <a:t>화면으로 구성</a:t>
            </a:r>
            <a:r>
              <a:rPr lang="en-US" altLang="ko-KR" sz="1200"/>
              <a:t>.</a:t>
            </a:r>
            <a:r>
              <a:rPr lang="ko-KR" altLang="en-US" sz="1200"/>
              <a:t> </a:t>
            </a:r>
            <a:r>
              <a:rPr lang="ko-KR" altLang="en-US" sz="1200" dirty="0"/>
              <a:t>스크롤로 화면 전환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E8DDE25-591F-0F3D-2181-D9109AFF5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02" y="1593942"/>
            <a:ext cx="5747921" cy="352901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CC9FCDC-E299-5E38-11AC-91E7E8A18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278" y="3662739"/>
            <a:ext cx="5921959" cy="358562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055C08-4DCF-DFF3-AFFA-D8870101D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937" y="995342"/>
            <a:ext cx="5215820" cy="330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0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02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9FFE4893-F32A-5CAA-1AAE-F73AFA42A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77" y="1659326"/>
            <a:ext cx="9822516" cy="514147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899400" y="2296602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8378557" y="2562352"/>
            <a:ext cx="357704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아이디와 비밀번호를 입력 후 로그인 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829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LOGIN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9BE74C-9F25-37BF-C110-226F835C7AA3}"/>
              </a:ext>
            </a:extLst>
          </p:cNvPr>
          <p:cNvSpPr/>
          <p:nvPr/>
        </p:nvSpPr>
        <p:spPr>
          <a:xfrm>
            <a:off x="7899400" y="3339126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CBC415-201D-2ED9-0C46-1B9E127236A0}"/>
              </a:ext>
            </a:extLst>
          </p:cNvPr>
          <p:cNvSpPr txBox="1"/>
          <p:nvPr/>
        </p:nvSpPr>
        <p:spPr>
          <a:xfrm>
            <a:off x="8358511" y="3604876"/>
            <a:ext cx="337437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회원가입을 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누르면 해당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페이지로 이동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E4A14E-34C6-A64E-25F8-B83114697038}"/>
              </a:ext>
            </a:extLst>
          </p:cNvPr>
          <p:cNvSpPr/>
          <p:nvPr/>
        </p:nvSpPr>
        <p:spPr>
          <a:xfrm>
            <a:off x="7899400" y="4381650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D30B9-6AB7-7026-1A02-4EA008CECC5E}"/>
              </a:ext>
            </a:extLst>
          </p:cNvPr>
          <p:cNvSpPr txBox="1"/>
          <p:nvPr/>
        </p:nvSpPr>
        <p:spPr>
          <a:xfrm>
            <a:off x="8370649" y="4647400"/>
            <a:ext cx="3592863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비밀번호 찾기를 누르면 해당 페이지 이동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3F43173-C3E4-EE9E-27FE-6461B35DEF57}"/>
              </a:ext>
            </a:extLst>
          </p:cNvPr>
          <p:cNvSpPr/>
          <p:nvPr/>
        </p:nvSpPr>
        <p:spPr>
          <a:xfrm>
            <a:off x="318977" y="957652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6FEE69-0F83-0C28-9A6B-B54E27F89D68}"/>
              </a:ext>
            </a:extLst>
          </p:cNvPr>
          <p:cNvSpPr txBox="1"/>
          <p:nvPr/>
        </p:nvSpPr>
        <p:spPr>
          <a:xfrm>
            <a:off x="387512" y="995342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LOGIN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9459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02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58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JOIN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91D1D0-6F1D-9A4B-4827-71C99CF8B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77" y="1633376"/>
            <a:ext cx="9496294" cy="501276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2CEE8D-23E7-25D6-2069-0273D1E9939C}"/>
              </a:ext>
            </a:extLst>
          </p:cNvPr>
          <p:cNvSpPr/>
          <p:nvPr/>
        </p:nvSpPr>
        <p:spPr>
          <a:xfrm>
            <a:off x="318977" y="938860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93F5DB-B8A1-2FA2-DB78-D736664FF9D4}"/>
              </a:ext>
            </a:extLst>
          </p:cNvPr>
          <p:cNvSpPr txBox="1"/>
          <p:nvPr/>
        </p:nvSpPr>
        <p:spPr>
          <a:xfrm>
            <a:off x="472903" y="976550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JOIN</a:t>
            </a:r>
            <a:endParaRPr lang="ko-KR" altLang="en-US" sz="28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8720517" y="3917162"/>
            <a:ext cx="3471483" cy="17855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9019009" y="4088349"/>
            <a:ext cx="3577048" cy="16143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필요한 양식 입력 후 회원가입 가능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아이디</a:t>
            </a: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비밀번호</a:t>
            </a: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</a:t>
            </a: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전화번호 입력</a:t>
            </a:r>
            <a:endParaRPr lang="en-US" altLang="ko-KR" sz="12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2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관심 상권 키워드 </a:t>
            </a: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10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 선택</a:t>
            </a:r>
          </a:p>
          <a:p>
            <a:pPr algn="just">
              <a:lnSpc>
                <a:spcPct val="120000"/>
              </a:lnSpc>
            </a:pP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301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02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8881196" y="2968880"/>
            <a:ext cx="2525260" cy="19190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9056403" y="3187790"/>
            <a:ext cx="2220042" cy="5875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아이디 중복 검사 기능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이미 등록된 아이디 사용 불가</a:t>
            </a:r>
            <a:endParaRPr lang="en-US" altLang="ko-KR" sz="12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58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JOIN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7D16668-B9C9-93F5-89F0-1604D310B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92" y="1838667"/>
            <a:ext cx="2498392" cy="49967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A652EF-4205-BAD7-8A50-FE810FC6E5B7}"/>
              </a:ext>
            </a:extLst>
          </p:cNvPr>
          <p:cNvSpPr txBox="1"/>
          <p:nvPr/>
        </p:nvSpPr>
        <p:spPr>
          <a:xfrm>
            <a:off x="9056403" y="4062137"/>
            <a:ext cx="2131029" cy="5875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아이디 길이 검사 기능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6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 이상</a:t>
            </a: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16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 이하만 가능</a:t>
            </a:r>
            <a:endParaRPr lang="en-US" altLang="ko-KR" sz="12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D4BA8A2-94A3-DB71-D30C-F986CEC67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176" y="1725587"/>
            <a:ext cx="2869681" cy="513241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40B4AF8-4E8E-000F-4111-F17FDBD7B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5577" y="1772815"/>
            <a:ext cx="3057689" cy="5085185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98545B8E-8F57-B994-90F1-D3FAADB4305F}"/>
              </a:ext>
            </a:extLst>
          </p:cNvPr>
          <p:cNvSpPr/>
          <p:nvPr/>
        </p:nvSpPr>
        <p:spPr>
          <a:xfrm>
            <a:off x="318977" y="930141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658112-C079-41BD-8DB4-F1D854649E2E}"/>
              </a:ext>
            </a:extLst>
          </p:cNvPr>
          <p:cNvSpPr txBox="1"/>
          <p:nvPr/>
        </p:nvSpPr>
        <p:spPr>
          <a:xfrm>
            <a:off x="472903" y="967831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JOIN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7505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02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054838" y="2611312"/>
            <a:ext cx="3772305" cy="26157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7054838" y="3008248"/>
            <a:ext cx="3166810" cy="5875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관심 키워드 최소 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10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 선택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10</a:t>
            </a:r>
            <a:r>
              <a:rPr lang="ko-KR" altLang="en-US" sz="12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 이하 선택 시 회원가입 불가능</a:t>
            </a:r>
            <a:endParaRPr lang="en-US" altLang="ko-KR" sz="12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58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JOIN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A652EF-4205-BAD7-8A50-FE810FC6E5B7}"/>
              </a:ext>
            </a:extLst>
          </p:cNvPr>
          <p:cNvSpPr txBox="1"/>
          <p:nvPr/>
        </p:nvSpPr>
        <p:spPr>
          <a:xfrm>
            <a:off x="7336651" y="3837076"/>
            <a:ext cx="3166810" cy="9495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해당 관심 키워드는 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추천 서비스와 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주변 상권 정보제공 서비스에 이용됨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en-US" altLang="ko-KR" sz="12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3ADACE-4070-3ED2-BCF8-97CFE6DDC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514" y="1702032"/>
            <a:ext cx="5139431" cy="509877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1B9568F-9050-619B-B832-DA1530687EF5}"/>
              </a:ext>
            </a:extLst>
          </p:cNvPr>
          <p:cNvSpPr/>
          <p:nvPr/>
        </p:nvSpPr>
        <p:spPr>
          <a:xfrm>
            <a:off x="324003" y="936338"/>
            <a:ext cx="1760749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221679-8D7E-381F-5143-CDC2664F7D64}"/>
              </a:ext>
            </a:extLst>
          </p:cNvPr>
          <p:cNvSpPr txBox="1"/>
          <p:nvPr/>
        </p:nvSpPr>
        <p:spPr>
          <a:xfrm>
            <a:off x="477929" y="974028"/>
            <a:ext cx="162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JOIN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7425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02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742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MAIN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318977" y="948351"/>
            <a:ext cx="2651365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472903" y="986041"/>
            <a:ext cx="2440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</a:t>
            </a:r>
            <a:r>
              <a:rPr lang="ko-KR" altLang="en-US" sz="2800" b="1" dirty="0"/>
              <a:t>로그인 완료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5E2875-3361-89EE-769F-A0C0F2A72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76" y="1733829"/>
            <a:ext cx="9753491" cy="4912305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379D897-E1C5-0480-F8B4-FF1DC8DFF4A5}"/>
              </a:ext>
            </a:extLst>
          </p:cNvPr>
          <p:cNvGrpSpPr/>
          <p:nvPr/>
        </p:nvGrpSpPr>
        <p:grpSpPr>
          <a:xfrm>
            <a:off x="8881203" y="2780831"/>
            <a:ext cx="3310797" cy="1631803"/>
            <a:chOff x="7885290" y="2902129"/>
            <a:chExt cx="3310797" cy="163180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7241C9B-2B37-57C4-C7EE-3F2AFB5E15A4}"/>
                </a:ext>
              </a:extLst>
            </p:cNvPr>
            <p:cNvSpPr/>
            <p:nvPr/>
          </p:nvSpPr>
          <p:spPr>
            <a:xfrm>
              <a:off x="7885290" y="2902129"/>
              <a:ext cx="3310797" cy="16318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60818-23EA-185D-8955-CCFB11E57151}"/>
                </a:ext>
              </a:extLst>
            </p:cNvPr>
            <p:cNvSpPr txBox="1"/>
            <p:nvPr/>
          </p:nvSpPr>
          <p:spPr>
            <a:xfrm>
              <a:off x="8210698" y="3243254"/>
              <a:ext cx="2985389" cy="9495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로그인 완료 시 </a:t>
              </a:r>
              <a:endPara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메인 화면에서 </a:t>
              </a:r>
              <a:endPara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메인 서비스 페이지로 이동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953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02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3296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FIND PASSWORD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318977" y="948351"/>
            <a:ext cx="2651365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472903" y="986041"/>
            <a:ext cx="2651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</a:t>
            </a:r>
            <a:r>
              <a:rPr lang="ko-KR" altLang="en-US" sz="2800" b="1"/>
              <a:t>비밀번호찾기 </a:t>
            </a:r>
            <a:endParaRPr lang="ko-KR" altLang="en-US" sz="28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48AF7C6-1363-8A3B-57F6-2119C79CF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36" y="1876381"/>
            <a:ext cx="2962688" cy="409632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9BBCE08-3E15-AE55-0AE4-38ACFC68D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946" y="2992897"/>
            <a:ext cx="3449120" cy="142871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5A95543-1955-B31C-D02E-A2569CA99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066" y="1876381"/>
            <a:ext cx="2486725" cy="404202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379D897-E1C5-0480-F8B4-FF1DC8DFF4A5}"/>
              </a:ext>
            </a:extLst>
          </p:cNvPr>
          <p:cNvGrpSpPr/>
          <p:nvPr/>
        </p:nvGrpSpPr>
        <p:grpSpPr>
          <a:xfrm>
            <a:off x="8909443" y="2311114"/>
            <a:ext cx="3422764" cy="1117886"/>
            <a:chOff x="7885290" y="2902129"/>
            <a:chExt cx="3422764" cy="163180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7241C9B-2B37-57C4-C7EE-3F2AFB5E15A4}"/>
                </a:ext>
              </a:extLst>
            </p:cNvPr>
            <p:cNvSpPr/>
            <p:nvPr/>
          </p:nvSpPr>
          <p:spPr>
            <a:xfrm>
              <a:off x="7885290" y="2902129"/>
              <a:ext cx="3310797" cy="16318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60818-23EA-185D-8955-CCFB11E57151}"/>
                </a:ext>
              </a:extLst>
            </p:cNvPr>
            <p:cNvSpPr txBox="1"/>
            <p:nvPr/>
          </p:nvSpPr>
          <p:spPr>
            <a:xfrm>
              <a:off x="7997257" y="3538718"/>
              <a:ext cx="3310797" cy="3586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비밀번호 찾기시 임시 비밀번호 발행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FB97244-AEB0-9F9C-F8AB-AFEE89F3C421}"/>
              </a:ext>
            </a:extLst>
          </p:cNvPr>
          <p:cNvGrpSpPr/>
          <p:nvPr/>
        </p:nvGrpSpPr>
        <p:grpSpPr>
          <a:xfrm>
            <a:off x="8795483" y="3865345"/>
            <a:ext cx="3396517" cy="1117886"/>
            <a:chOff x="7885290" y="2902129"/>
            <a:chExt cx="3396517" cy="163180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90273E7-FC36-A291-192F-CD746AC33E9F}"/>
                </a:ext>
              </a:extLst>
            </p:cNvPr>
            <p:cNvSpPr/>
            <p:nvPr/>
          </p:nvSpPr>
          <p:spPr>
            <a:xfrm>
              <a:off x="7885290" y="2902129"/>
              <a:ext cx="3396517" cy="16318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48895B-E577-92CF-BD1B-87B1EC02CAD2}"/>
                </a:ext>
              </a:extLst>
            </p:cNvPr>
            <p:cNvSpPr txBox="1"/>
            <p:nvPr/>
          </p:nvSpPr>
          <p:spPr>
            <a:xfrm>
              <a:off x="7971010" y="3240636"/>
              <a:ext cx="3310797" cy="95479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발급 받은 임시 비밀번호를 통해 로그인 후 마이페이지에서 비밀번호 변경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0448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02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967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NOTICE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318977" y="948351"/>
            <a:ext cx="2651365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472903" y="986041"/>
            <a:ext cx="2651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 </a:t>
            </a:r>
            <a:r>
              <a:rPr lang="ko-KR" altLang="en-US" sz="2800" b="1"/>
              <a:t>공지사항 </a:t>
            </a:r>
            <a:endParaRPr lang="ko-KR" altLang="en-US" sz="2800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379D897-E1C5-0480-F8B4-FF1DC8DFF4A5}"/>
              </a:ext>
            </a:extLst>
          </p:cNvPr>
          <p:cNvGrpSpPr/>
          <p:nvPr/>
        </p:nvGrpSpPr>
        <p:grpSpPr>
          <a:xfrm>
            <a:off x="8909443" y="2311114"/>
            <a:ext cx="3422764" cy="1117886"/>
            <a:chOff x="7885290" y="2902129"/>
            <a:chExt cx="3422764" cy="163180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7241C9B-2B37-57C4-C7EE-3F2AFB5E15A4}"/>
                </a:ext>
              </a:extLst>
            </p:cNvPr>
            <p:cNvSpPr/>
            <p:nvPr/>
          </p:nvSpPr>
          <p:spPr>
            <a:xfrm>
              <a:off x="7885290" y="2902129"/>
              <a:ext cx="3310797" cy="16318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60818-23EA-185D-8955-CCFB11E57151}"/>
                </a:ext>
              </a:extLst>
            </p:cNvPr>
            <p:cNvSpPr txBox="1"/>
            <p:nvPr/>
          </p:nvSpPr>
          <p:spPr>
            <a:xfrm>
              <a:off x="7997257" y="3538718"/>
              <a:ext cx="3310797" cy="5234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공지사항 조회</a:t>
              </a:r>
              <a:r>
                <a:rPr lang="en-US" altLang="ko-KR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작성 기능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FB97244-AEB0-9F9C-F8AB-AFEE89F3C421}"/>
              </a:ext>
            </a:extLst>
          </p:cNvPr>
          <p:cNvGrpSpPr/>
          <p:nvPr/>
        </p:nvGrpSpPr>
        <p:grpSpPr>
          <a:xfrm>
            <a:off x="8896174" y="3736930"/>
            <a:ext cx="3396517" cy="1117886"/>
            <a:chOff x="7885290" y="2902129"/>
            <a:chExt cx="3396517" cy="163180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90273E7-FC36-A291-192F-CD746AC33E9F}"/>
                </a:ext>
              </a:extLst>
            </p:cNvPr>
            <p:cNvSpPr/>
            <p:nvPr/>
          </p:nvSpPr>
          <p:spPr>
            <a:xfrm>
              <a:off x="7885290" y="2902129"/>
              <a:ext cx="3310797" cy="16318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48895B-E577-92CF-BD1B-87B1EC02CAD2}"/>
                </a:ext>
              </a:extLst>
            </p:cNvPr>
            <p:cNvSpPr txBox="1"/>
            <p:nvPr/>
          </p:nvSpPr>
          <p:spPr>
            <a:xfrm>
              <a:off x="7971010" y="3240636"/>
              <a:ext cx="3310797" cy="95479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관리자 외의 유저가 접근시</a:t>
              </a:r>
              <a:endParaRPr lang="en-US" altLang="ko-KR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리다이렉트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2937B56-F777-033C-A682-712111162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23" y="1716833"/>
            <a:ext cx="5742936" cy="36551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56ACEE0-F923-96CB-93D8-6B37BCC8E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934" y="1436914"/>
            <a:ext cx="3647240" cy="100706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8E09181-AA32-6952-7F22-4C9F36110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2434" y="3586563"/>
            <a:ext cx="5184096" cy="334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8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02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967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NOTICE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318977" y="948351"/>
            <a:ext cx="2651365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472903" y="986041"/>
            <a:ext cx="2651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 </a:t>
            </a:r>
            <a:r>
              <a:rPr lang="ko-KR" altLang="en-US" sz="2800" b="1"/>
              <a:t>공지사항 </a:t>
            </a:r>
            <a:endParaRPr lang="ko-KR" altLang="en-US" sz="2800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379D897-E1C5-0480-F8B4-FF1DC8DFF4A5}"/>
              </a:ext>
            </a:extLst>
          </p:cNvPr>
          <p:cNvGrpSpPr/>
          <p:nvPr/>
        </p:nvGrpSpPr>
        <p:grpSpPr>
          <a:xfrm>
            <a:off x="8844348" y="1247651"/>
            <a:ext cx="3422764" cy="1117886"/>
            <a:chOff x="7885290" y="2902129"/>
            <a:chExt cx="3422764" cy="163180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7241C9B-2B37-57C4-C7EE-3F2AFB5E15A4}"/>
                </a:ext>
              </a:extLst>
            </p:cNvPr>
            <p:cNvSpPr/>
            <p:nvPr/>
          </p:nvSpPr>
          <p:spPr>
            <a:xfrm>
              <a:off x="7885290" y="2902129"/>
              <a:ext cx="3310797" cy="16318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60818-23EA-185D-8955-CCFB11E57151}"/>
                </a:ext>
              </a:extLst>
            </p:cNvPr>
            <p:cNvSpPr txBox="1"/>
            <p:nvPr/>
          </p:nvSpPr>
          <p:spPr>
            <a:xfrm>
              <a:off x="7997257" y="3538718"/>
              <a:ext cx="3310797" cy="5234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공지사항 수정</a:t>
              </a:r>
              <a:r>
                <a:rPr lang="en-US" altLang="ko-KR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삭제 기능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D1413A5-BC6A-09C6-B21E-88FB0B220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77" y="2535364"/>
            <a:ext cx="5204745" cy="352518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2130DF1-C9EB-8C1D-97A4-25B4E54BC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238" y="2527861"/>
            <a:ext cx="5855705" cy="359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0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D6EF0C-4EDD-4A4A-9205-6634C9BAF1C5}"/>
              </a:ext>
            </a:extLst>
          </p:cNvPr>
          <p:cNvSpPr txBox="1"/>
          <p:nvPr/>
        </p:nvSpPr>
        <p:spPr>
          <a:xfrm>
            <a:off x="513347" y="380917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F07936-371C-4531-8C6E-6DA0C46ECB8C}"/>
              </a:ext>
            </a:extLst>
          </p:cNvPr>
          <p:cNvSpPr txBox="1"/>
          <p:nvPr/>
        </p:nvSpPr>
        <p:spPr>
          <a:xfrm>
            <a:off x="1387304" y="712023"/>
            <a:ext cx="13340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a table of contents</a:t>
            </a:r>
            <a:endParaRPr lang="ko-KR" altLang="en-US" sz="11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028A119-E9D6-40EB-ADD0-5E2CF4E02E8D}"/>
              </a:ext>
            </a:extLst>
          </p:cNvPr>
          <p:cNvCxnSpPr>
            <a:cxnSpLocks/>
          </p:cNvCxnSpPr>
          <p:nvPr/>
        </p:nvCxnSpPr>
        <p:spPr>
          <a:xfrm>
            <a:off x="513347" y="1155032"/>
            <a:ext cx="5582653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2C277C-8F87-4A07-9172-9D55C96616DA}"/>
              </a:ext>
            </a:extLst>
          </p:cNvPr>
          <p:cNvSpPr/>
          <p:nvPr/>
        </p:nvSpPr>
        <p:spPr>
          <a:xfrm>
            <a:off x="681295" y="2117606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7F462-7EB2-4F6F-9FA5-24A0376B6313}"/>
              </a:ext>
            </a:extLst>
          </p:cNvPr>
          <p:cNvSpPr txBox="1"/>
          <p:nvPr/>
        </p:nvSpPr>
        <p:spPr>
          <a:xfrm>
            <a:off x="1239259" y="217479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FC782B-1906-4088-9517-1F1E85542744}"/>
              </a:ext>
            </a:extLst>
          </p:cNvPr>
          <p:cNvSpPr txBox="1"/>
          <p:nvPr/>
        </p:nvSpPr>
        <p:spPr>
          <a:xfrm>
            <a:off x="1680405" y="2168931"/>
            <a:ext cx="2693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기획 배경 및 목표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1D06F31-CB6A-414B-BE6B-56E71D5D0CC4}"/>
              </a:ext>
            </a:extLst>
          </p:cNvPr>
          <p:cNvGrpSpPr/>
          <p:nvPr/>
        </p:nvGrpSpPr>
        <p:grpSpPr>
          <a:xfrm>
            <a:off x="681294" y="3396692"/>
            <a:ext cx="2554345" cy="885297"/>
            <a:chOff x="829339" y="2462460"/>
            <a:chExt cx="2554345" cy="88529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72D71B9-179E-4117-A380-D76D966D4463}"/>
                </a:ext>
              </a:extLst>
            </p:cNvPr>
            <p:cNvSpPr/>
            <p:nvPr/>
          </p:nvSpPr>
          <p:spPr>
            <a:xfrm>
              <a:off x="829339" y="2462460"/>
              <a:ext cx="404037" cy="8852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41D92A-3E3B-4143-878A-104E3D1CF39A}"/>
                </a:ext>
              </a:extLst>
            </p:cNvPr>
            <p:cNvSpPr txBox="1"/>
            <p:nvPr/>
          </p:nvSpPr>
          <p:spPr>
            <a:xfrm>
              <a:off x="1387304" y="247365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02</a:t>
              </a:r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BCC6271-6BC0-4431-8461-4DA369B612F9}"/>
                </a:ext>
              </a:extLst>
            </p:cNvPr>
            <p:cNvSpPr txBox="1"/>
            <p:nvPr/>
          </p:nvSpPr>
          <p:spPr>
            <a:xfrm>
              <a:off x="1828450" y="2467793"/>
              <a:ext cx="15552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개발 결과</a:t>
              </a:r>
              <a:endPara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4F6E396-DEB3-4D8F-A7F6-00D90ABF79C4}"/>
              </a:ext>
            </a:extLst>
          </p:cNvPr>
          <p:cNvGrpSpPr/>
          <p:nvPr/>
        </p:nvGrpSpPr>
        <p:grpSpPr>
          <a:xfrm>
            <a:off x="681293" y="4675778"/>
            <a:ext cx="3283712" cy="885297"/>
            <a:chOff x="829338" y="3500157"/>
            <a:chExt cx="3283712" cy="8852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1D9B9E5-1C93-41D1-A6D1-18EA75962030}"/>
                </a:ext>
              </a:extLst>
            </p:cNvPr>
            <p:cNvSpPr/>
            <p:nvPr/>
          </p:nvSpPr>
          <p:spPr>
            <a:xfrm>
              <a:off x="829338" y="3500157"/>
              <a:ext cx="404037" cy="8852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77034E3-1899-44E4-8114-532BBAED6833}"/>
                </a:ext>
              </a:extLst>
            </p:cNvPr>
            <p:cNvSpPr txBox="1"/>
            <p:nvPr/>
          </p:nvSpPr>
          <p:spPr>
            <a:xfrm>
              <a:off x="1387304" y="3516633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03</a:t>
              </a:r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B69076-F587-4454-94FA-FBF711639976}"/>
                </a:ext>
              </a:extLst>
            </p:cNvPr>
            <p:cNvSpPr txBox="1"/>
            <p:nvPr/>
          </p:nvSpPr>
          <p:spPr>
            <a:xfrm>
              <a:off x="1828450" y="3510769"/>
              <a:ext cx="22846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향후 개선 사항</a:t>
              </a:r>
              <a:endPara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3E91AF94-A86E-8DD4-D31F-B1881AFFF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118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7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02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5682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QnA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318977" y="948351"/>
            <a:ext cx="2651365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472903" y="986041"/>
            <a:ext cx="2651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 QnA</a:t>
            </a:r>
            <a:r>
              <a:rPr lang="ko-KR" altLang="en-US" sz="2800" b="1"/>
              <a:t> </a:t>
            </a:r>
            <a:endParaRPr lang="ko-KR" altLang="en-US" sz="2800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379D897-E1C5-0480-F8B4-FF1DC8DFF4A5}"/>
              </a:ext>
            </a:extLst>
          </p:cNvPr>
          <p:cNvGrpSpPr/>
          <p:nvPr/>
        </p:nvGrpSpPr>
        <p:grpSpPr>
          <a:xfrm>
            <a:off x="8844348" y="1247651"/>
            <a:ext cx="3422764" cy="1117886"/>
            <a:chOff x="7885290" y="2902129"/>
            <a:chExt cx="3422764" cy="163180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7241C9B-2B37-57C4-C7EE-3F2AFB5E15A4}"/>
                </a:ext>
              </a:extLst>
            </p:cNvPr>
            <p:cNvSpPr/>
            <p:nvPr/>
          </p:nvSpPr>
          <p:spPr>
            <a:xfrm>
              <a:off x="7885290" y="2902129"/>
              <a:ext cx="3310797" cy="16318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60818-23EA-185D-8955-CCFB11E57151}"/>
                </a:ext>
              </a:extLst>
            </p:cNvPr>
            <p:cNvSpPr txBox="1"/>
            <p:nvPr/>
          </p:nvSpPr>
          <p:spPr>
            <a:xfrm>
              <a:off x="7997257" y="3538718"/>
              <a:ext cx="3310797" cy="5234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QnA 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리스트 조회 및 작성 기능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463105D-479E-47C1-D3E5-0367C3490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77" y="1806593"/>
            <a:ext cx="5777023" cy="40653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D9E668-B618-7369-6999-5DE392EBE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78481"/>
            <a:ext cx="5936282" cy="357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89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02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5682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QnA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318977" y="948351"/>
            <a:ext cx="2651365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472903" y="986041"/>
            <a:ext cx="2651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 QnA</a:t>
            </a:r>
            <a:r>
              <a:rPr lang="ko-KR" altLang="en-US" sz="2800" b="1"/>
              <a:t> </a:t>
            </a:r>
            <a:endParaRPr lang="ko-KR" altLang="en-US" sz="2800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379D897-E1C5-0480-F8B4-FF1DC8DFF4A5}"/>
              </a:ext>
            </a:extLst>
          </p:cNvPr>
          <p:cNvGrpSpPr/>
          <p:nvPr/>
        </p:nvGrpSpPr>
        <p:grpSpPr>
          <a:xfrm>
            <a:off x="8844348" y="1055813"/>
            <a:ext cx="3422764" cy="1117886"/>
            <a:chOff x="7885290" y="2902129"/>
            <a:chExt cx="3422764" cy="163180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7241C9B-2B37-57C4-C7EE-3F2AFB5E15A4}"/>
                </a:ext>
              </a:extLst>
            </p:cNvPr>
            <p:cNvSpPr/>
            <p:nvPr/>
          </p:nvSpPr>
          <p:spPr>
            <a:xfrm>
              <a:off x="7885290" y="2902129"/>
              <a:ext cx="3310797" cy="16318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60818-23EA-185D-8955-CCFB11E57151}"/>
                </a:ext>
              </a:extLst>
            </p:cNvPr>
            <p:cNvSpPr txBox="1"/>
            <p:nvPr/>
          </p:nvSpPr>
          <p:spPr>
            <a:xfrm>
              <a:off x="7997257" y="3538718"/>
              <a:ext cx="3310797" cy="5234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QnA 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수정</a:t>
              </a:r>
              <a:r>
                <a:rPr lang="en-US" altLang="ko-KR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삭제 기능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2E1CE46C-4938-A430-0DB7-BFFDFD217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62" y="2344214"/>
            <a:ext cx="5797537" cy="42889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9C457BA-299D-D619-B9C5-C9F22ABC9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49105"/>
            <a:ext cx="5849342" cy="362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7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02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5682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QnA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318977" y="948351"/>
            <a:ext cx="2651365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472903" y="986041"/>
            <a:ext cx="2651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 QnA </a:t>
            </a:r>
            <a:r>
              <a:rPr lang="ko-KR" altLang="en-US" sz="2800" b="1"/>
              <a:t>댓글 </a:t>
            </a:r>
            <a:endParaRPr lang="ko-KR" altLang="en-US" sz="2800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379D897-E1C5-0480-F8B4-FF1DC8DFF4A5}"/>
              </a:ext>
            </a:extLst>
          </p:cNvPr>
          <p:cNvGrpSpPr/>
          <p:nvPr/>
        </p:nvGrpSpPr>
        <p:grpSpPr>
          <a:xfrm>
            <a:off x="8844348" y="1055813"/>
            <a:ext cx="3422764" cy="1117886"/>
            <a:chOff x="7885290" y="2902129"/>
            <a:chExt cx="3422764" cy="163180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7241C9B-2B37-57C4-C7EE-3F2AFB5E15A4}"/>
                </a:ext>
              </a:extLst>
            </p:cNvPr>
            <p:cNvSpPr/>
            <p:nvPr/>
          </p:nvSpPr>
          <p:spPr>
            <a:xfrm>
              <a:off x="7885290" y="2902129"/>
              <a:ext cx="3310797" cy="16318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60818-23EA-185D-8955-CCFB11E57151}"/>
                </a:ext>
              </a:extLst>
            </p:cNvPr>
            <p:cNvSpPr txBox="1"/>
            <p:nvPr/>
          </p:nvSpPr>
          <p:spPr>
            <a:xfrm>
              <a:off x="7997257" y="3538718"/>
              <a:ext cx="3310797" cy="5234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QnA 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댓글 조회</a:t>
              </a:r>
              <a:r>
                <a:rPr lang="en-US" altLang="ko-KR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추가 기능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21EE10E-1060-F6E0-639E-1ECBFC05E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77" y="2286641"/>
            <a:ext cx="5777023" cy="43535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8E9ACC4-AB94-47D6-F683-999B6F5EB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86643"/>
            <a:ext cx="6088608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4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02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15682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QnA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318977" y="948351"/>
            <a:ext cx="2651365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472903" y="986041"/>
            <a:ext cx="2651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 QnA </a:t>
            </a:r>
            <a:r>
              <a:rPr lang="ko-KR" altLang="en-US" sz="2800" b="1"/>
              <a:t>댓글 </a:t>
            </a:r>
            <a:endParaRPr lang="ko-KR" altLang="en-US" sz="2800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379D897-E1C5-0480-F8B4-FF1DC8DFF4A5}"/>
              </a:ext>
            </a:extLst>
          </p:cNvPr>
          <p:cNvGrpSpPr/>
          <p:nvPr/>
        </p:nvGrpSpPr>
        <p:grpSpPr>
          <a:xfrm>
            <a:off x="8844348" y="1055813"/>
            <a:ext cx="3422764" cy="1117886"/>
            <a:chOff x="7885290" y="2902129"/>
            <a:chExt cx="3422764" cy="163180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7241C9B-2B37-57C4-C7EE-3F2AFB5E15A4}"/>
                </a:ext>
              </a:extLst>
            </p:cNvPr>
            <p:cNvSpPr/>
            <p:nvPr/>
          </p:nvSpPr>
          <p:spPr>
            <a:xfrm>
              <a:off x="7885290" y="2902129"/>
              <a:ext cx="3310797" cy="16318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60818-23EA-185D-8955-CCFB11E57151}"/>
                </a:ext>
              </a:extLst>
            </p:cNvPr>
            <p:cNvSpPr txBox="1"/>
            <p:nvPr/>
          </p:nvSpPr>
          <p:spPr>
            <a:xfrm>
              <a:off x="7997257" y="3538718"/>
              <a:ext cx="3310797" cy="5234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QnA 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댓글 수정</a:t>
              </a:r>
              <a:r>
                <a:rPr lang="en-US" altLang="ko-KR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삭제 기능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9B37B929-2A6E-7957-ECCF-B46B878B3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77" y="1721035"/>
            <a:ext cx="5777023" cy="49251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C82C23E-529D-640B-65C0-C400B4382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517" y="2344214"/>
            <a:ext cx="5931627" cy="404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35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02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899401" y="2693117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8224522" y="2958867"/>
            <a:ext cx="3885118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지도 중심좌표 초기값은 현재 사용자의 위치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03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SERVICE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9BE74C-9F25-37BF-C110-226F835C7AA3}"/>
              </a:ext>
            </a:extLst>
          </p:cNvPr>
          <p:cNvSpPr/>
          <p:nvPr/>
        </p:nvSpPr>
        <p:spPr>
          <a:xfrm>
            <a:off x="7899401" y="3735641"/>
            <a:ext cx="4292600" cy="11452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CBC415-201D-2ED9-0C46-1B9E127236A0}"/>
              </a:ext>
            </a:extLst>
          </p:cNvPr>
          <p:cNvSpPr txBox="1"/>
          <p:nvPr/>
        </p:nvSpPr>
        <p:spPr>
          <a:xfrm>
            <a:off x="8224522" y="3850850"/>
            <a:ext cx="3374378" cy="9495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지도의 영역안에 있는 매물들이 필터링 되어 오른쪽 리스트에 나타나고 지도에 </a:t>
            </a:r>
            <a:r>
              <a:rPr lang="ko-KR" altLang="en-US" sz="1600" b="1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마커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 표시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318977" y="935499"/>
            <a:ext cx="2400334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472902" y="973189"/>
            <a:ext cx="2133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SERVICE</a:t>
            </a:r>
            <a:endParaRPr lang="ko-KR" altLang="en-US" sz="28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139398-BBC3-DCE8-9B27-07B704C9E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25" y="1608779"/>
            <a:ext cx="7589176" cy="436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33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02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03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SERVICE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E4A14E-34C6-A64E-25F8-B83114697038}"/>
              </a:ext>
            </a:extLst>
          </p:cNvPr>
          <p:cNvSpPr/>
          <p:nvPr/>
        </p:nvSpPr>
        <p:spPr>
          <a:xfrm>
            <a:off x="7899400" y="2048893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D30B9-6AB7-7026-1A02-4EA008CECC5E}"/>
              </a:ext>
            </a:extLst>
          </p:cNvPr>
          <p:cNvSpPr txBox="1"/>
          <p:nvPr/>
        </p:nvSpPr>
        <p:spPr>
          <a:xfrm>
            <a:off x="8224521" y="2239636"/>
            <a:ext cx="3592863" cy="6540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좌 상단의 </a:t>
            </a:r>
            <a:r>
              <a:rPr lang="ko-KR" altLang="en-US" sz="1600" b="1" spc="-15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지하철 </a:t>
            </a:r>
            <a:r>
              <a:rPr lang="ko-KR" altLang="en-US" sz="1600" b="1" spc="-15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역 </a:t>
            </a:r>
            <a:r>
              <a:rPr lang="ko-KR" altLang="en-US" sz="1600" spc="-15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검색을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통해 지도 이동 기능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318977" y="935499"/>
            <a:ext cx="2400334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472902" y="973189"/>
            <a:ext cx="2133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 </a:t>
            </a:r>
            <a:r>
              <a:rPr lang="ko-KR" altLang="en-US" sz="2800" b="1"/>
              <a:t>검색기능</a:t>
            </a:r>
            <a:endParaRPr lang="ko-KR" altLang="en-US" sz="28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98BDAAD-D1A2-8B84-5732-45F4875FA0B4}"/>
              </a:ext>
            </a:extLst>
          </p:cNvPr>
          <p:cNvSpPr/>
          <p:nvPr/>
        </p:nvSpPr>
        <p:spPr>
          <a:xfrm>
            <a:off x="7899400" y="4102613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43795C-F40E-BC3E-A70A-343F02FF31CE}"/>
              </a:ext>
            </a:extLst>
          </p:cNvPr>
          <p:cNvSpPr txBox="1"/>
          <p:nvPr/>
        </p:nvSpPr>
        <p:spPr>
          <a:xfrm>
            <a:off x="8178361" y="4325234"/>
            <a:ext cx="3592863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아파트 명으로도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매물 검색 기능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6E03DD4-D1BB-0B30-E0BF-3EAB7CA3A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77" y="1922106"/>
            <a:ext cx="5459090" cy="389336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19C146E-616A-20B0-B282-2D2723605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067" y="1125250"/>
            <a:ext cx="2075393" cy="54870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D58271E2-551C-BBAB-AFD2-D189E3E740F8}"/>
                  </a:ext>
                </a:extLst>
              </p14:cNvPr>
              <p14:cNvContentPartPr/>
              <p14:nvPr/>
            </p14:nvContentPartPr>
            <p14:xfrm>
              <a:off x="167231" y="1715033"/>
              <a:ext cx="832320" cy="86004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D58271E2-551C-BBAB-AFD2-D189E3E740F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1231" y="1679393"/>
                <a:ext cx="903960" cy="9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AAF00585-837E-FC20-9AC6-CAE1F32E3F5C}"/>
                  </a:ext>
                </a:extLst>
              </p14:cNvPr>
              <p14:cNvContentPartPr/>
              <p14:nvPr/>
            </p14:nvContentPartPr>
            <p14:xfrm>
              <a:off x="5614391" y="939233"/>
              <a:ext cx="713520" cy="58356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AAF00585-837E-FC20-9AC6-CAE1F32E3F5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78751" y="903233"/>
                <a:ext cx="785160" cy="65520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직사각형 28">
            <a:extLst>
              <a:ext uri="{FF2B5EF4-FFF2-40B4-BE49-F238E27FC236}">
                <a16:creationId xmlns:a16="http://schemas.microsoft.com/office/drawing/2014/main" id="{28055ACC-1EC4-54E7-B739-B85D3D8626DC}"/>
              </a:ext>
            </a:extLst>
          </p:cNvPr>
          <p:cNvSpPr/>
          <p:nvPr/>
        </p:nvSpPr>
        <p:spPr>
          <a:xfrm>
            <a:off x="7899400" y="3028860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1E95E8-3DD4-F54F-1487-63B48D79232C}"/>
              </a:ext>
            </a:extLst>
          </p:cNvPr>
          <p:cNvSpPr txBox="1"/>
          <p:nvPr/>
        </p:nvSpPr>
        <p:spPr>
          <a:xfrm>
            <a:off x="8224521" y="3219603"/>
            <a:ext cx="3592863" cy="6540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카카오 맵에서 제공하는 </a:t>
            </a:r>
            <a:r>
              <a:rPr lang="en-US" altLang="ko-KR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API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 아닌 </a:t>
            </a:r>
            <a:endParaRPr lang="en-US" altLang="ko-KR" sz="1600" spc="-15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자체 </a:t>
            </a:r>
            <a:r>
              <a:rPr lang="ko-KR" altLang="en-US" sz="1600" b="1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지하철 </a:t>
            </a:r>
            <a:r>
              <a:rPr lang="en-US" altLang="ko-KR" sz="1600" b="1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DB 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구축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773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02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03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SERVICE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E4A14E-34C6-A64E-25F8-B83114697038}"/>
              </a:ext>
            </a:extLst>
          </p:cNvPr>
          <p:cNvSpPr/>
          <p:nvPr/>
        </p:nvSpPr>
        <p:spPr>
          <a:xfrm>
            <a:off x="7628813" y="2887496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D30B9-6AB7-7026-1A02-4EA008CECC5E}"/>
              </a:ext>
            </a:extLst>
          </p:cNvPr>
          <p:cNvSpPr txBox="1"/>
          <p:nvPr/>
        </p:nvSpPr>
        <p:spPr>
          <a:xfrm>
            <a:off x="7879289" y="2994263"/>
            <a:ext cx="3592863" cy="6540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키워드 검색의 경우 </a:t>
            </a:r>
            <a:r>
              <a:rPr lang="en-US" altLang="ko-KR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개의 매물씩 </a:t>
            </a:r>
            <a:endParaRPr lang="en-US" altLang="ko-KR" sz="1600" spc="-15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b="1" spc="-15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무한 스크롤을 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통한 페이징 처리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318977" y="935499"/>
            <a:ext cx="2400334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472902" y="973189"/>
            <a:ext cx="2400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 </a:t>
            </a:r>
            <a:r>
              <a:rPr lang="ko-KR" altLang="en-US" sz="2800" b="1"/>
              <a:t>무한스크롤</a:t>
            </a:r>
            <a:endParaRPr lang="ko-KR" altLang="en-US" sz="2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AD8FAC-6217-45A2-B8AB-B14258653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293" y="885297"/>
            <a:ext cx="3781021" cy="600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23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02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41C9B-2B37-57C4-C7EE-3F2AFB5E15A4}"/>
              </a:ext>
            </a:extLst>
          </p:cNvPr>
          <p:cNvSpPr/>
          <p:nvPr/>
        </p:nvSpPr>
        <p:spPr>
          <a:xfrm>
            <a:off x="7899400" y="1582774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60818-23EA-185D-8955-CCFB11E57151}"/>
              </a:ext>
            </a:extLst>
          </p:cNvPr>
          <p:cNvSpPr txBox="1"/>
          <p:nvPr/>
        </p:nvSpPr>
        <p:spPr>
          <a:xfrm>
            <a:off x="8137434" y="1742657"/>
            <a:ext cx="3885118" cy="6540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스크롤링</a:t>
            </a:r>
            <a:r>
              <a:rPr lang="en-US" altLang="ko-KR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드래깅을 통해 지도 내 매물 정보 갱신 가능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03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SERVICE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9BE74C-9F25-37BF-C110-226F835C7AA3}"/>
              </a:ext>
            </a:extLst>
          </p:cNvPr>
          <p:cNvSpPr/>
          <p:nvPr/>
        </p:nvSpPr>
        <p:spPr>
          <a:xfrm>
            <a:off x="7899400" y="2625298"/>
            <a:ext cx="4292600" cy="11452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CBC415-201D-2ED9-0C46-1B9E127236A0}"/>
              </a:ext>
            </a:extLst>
          </p:cNvPr>
          <p:cNvSpPr txBox="1"/>
          <p:nvPr/>
        </p:nvSpPr>
        <p:spPr>
          <a:xfrm>
            <a:off x="8137433" y="2843329"/>
            <a:ext cx="3972205" cy="6540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매물 마커 클릭으로 </a:t>
            </a:r>
            <a:r>
              <a:rPr lang="ko-KR" altLang="en-US" sz="1600" b="1" spc="-15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커스텀 오버레이 </a:t>
            </a:r>
            <a:r>
              <a:rPr lang="ko-KR" altLang="en-US" sz="1600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600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토글하여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매물의 간략 정보 확인 가능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E4A14E-34C6-A64E-25F8-B83114697038}"/>
              </a:ext>
            </a:extLst>
          </p:cNvPr>
          <p:cNvSpPr/>
          <p:nvPr/>
        </p:nvSpPr>
        <p:spPr>
          <a:xfrm>
            <a:off x="7899400" y="3963904"/>
            <a:ext cx="4292600" cy="890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D30B9-6AB7-7026-1A02-4EA008CECC5E}"/>
              </a:ext>
            </a:extLst>
          </p:cNvPr>
          <p:cNvSpPr txBox="1"/>
          <p:nvPr/>
        </p:nvSpPr>
        <p:spPr>
          <a:xfrm>
            <a:off x="8094703" y="4229654"/>
            <a:ext cx="3592863" cy="358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지도 </a:t>
            </a:r>
            <a:r>
              <a:rPr lang="ko-KR" altLang="en-US" sz="1600" b="1" spc="-15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클러스터링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을 통한 마커 정보 시각화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193105-4125-D7F3-62AC-DCA06987AE61}"/>
              </a:ext>
            </a:extLst>
          </p:cNvPr>
          <p:cNvSpPr/>
          <p:nvPr/>
        </p:nvSpPr>
        <p:spPr>
          <a:xfrm>
            <a:off x="318977" y="935499"/>
            <a:ext cx="2400334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B9FCF-EAC0-EFCC-3529-64B25A347448}"/>
              </a:ext>
            </a:extLst>
          </p:cNvPr>
          <p:cNvSpPr txBox="1"/>
          <p:nvPr/>
        </p:nvSpPr>
        <p:spPr>
          <a:xfrm>
            <a:off x="472902" y="973189"/>
            <a:ext cx="2133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 </a:t>
            </a:r>
            <a:r>
              <a:rPr lang="ko-KR" altLang="en-US" sz="2800" b="1"/>
              <a:t>상호작용</a:t>
            </a:r>
            <a:endParaRPr lang="ko-KR" altLang="en-US" sz="2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683178-C215-16FE-63CA-8281CDCA9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77" y="1678126"/>
            <a:ext cx="4084779" cy="39863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61169AB-6C96-6717-8DBE-6DEDD8008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983" y="2721542"/>
            <a:ext cx="4408929" cy="406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91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02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838D5821-6B35-D417-341F-066C74D2A8C0}"/>
              </a:ext>
            </a:extLst>
          </p:cNvPr>
          <p:cNvGrpSpPr/>
          <p:nvPr/>
        </p:nvGrpSpPr>
        <p:grpSpPr>
          <a:xfrm>
            <a:off x="7059981" y="1641725"/>
            <a:ext cx="4292600" cy="890124"/>
            <a:chOff x="7386874" y="2912534"/>
            <a:chExt cx="4292600" cy="8901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7241C9B-2B37-57C4-C7EE-3F2AFB5E15A4}"/>
                </a:ext>
              </a:extLst>
            </p:cNvPr>
            <p:cNvSpPr/>
            <p:nvPr/>
          </p:nvSpPr>
          <p:spPr>
            <a:xfrm>
              <a:off x="7386874" y="2912534"/>
              <a:ext cx="4292600" cy="8901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60818-23EA-185D-8955-CCFB11E57151}"/>
                </a:ext>
              </a:extLst>
            </p:cNvPr>
            <p:cNvSpPr txBox="1"/>
            <p:nvPr/>
          </p:nvSpPr>
          <p:spPr>
            <a:xfrm>
              <a:off x="7711995" y="3196976"/>
              <a:ext cx="3885118" cy="3586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특정 매물 </a:t>
              </a:r>
              <a:r>
                <a:rPr lang="ko-KR" altLang="en-US" sz="1600" spc="-150" dirty="0" err="1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클릭시</a:t>
              </a:r>
              <a:r>
                <a:rPr lang="ko-KR" altLang="en-US" sz="1600" spc="-1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해당 매물의 상세 정보 제공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03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SERVICE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9BE74C-9F25-37BF-C110-226F835C7AA3}"/>
              </a:ext>
            </a:extLst>
          </p:cNvPr>
          <p:cNvSpPr/>
          <p:nvPr/>
        </p:nvSpPr>
        <p:spPr>
          <a:xfrm>
            <a:off x="7059981" y="2816291"/>
            <a:ext cx="4349744" cy="11995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CBC415-201D-2ED9-0C46-1B9E127236A0}"/>
              </a:ext>
            </a:extLst>
          </p:cNvPr>
          <p:cNvSpPr txBox="1"/>
          <p:nvPr/>
        </p:nvSpPr>
        <p:spPr>
          <a:xfrm>
            <a:off x="7385103" y="2941297"/>
            <a:ext cx="3967478" cy="9495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해당 매물의 과거 거래 내역을 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b="1" spc="-15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차트</a:t>
            </a:r>
            <a:r>
              <a:rPr lang="ko-KR" altLang="en-US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시각화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하여 제공하여</a:t>
            </a:r>
            <a:endParaRPr lang="en-US" altLang="ko-KR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가격 추이 확인 가능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86714DF-E37F-7DE3-37A6-ECC44038294B}"/>
              </a:ext>
            </a:extLst>
          </p:cNvPr>
          <p:cNvSpPr/>
          <p:nvPr/>
        </p:nvSpPr>
        <p:spPr>
          <a:xfrm>
            <a:off x="318977" y="944353"/>
            <a:ext cx="3144978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2718DB-EA9B-0054-4D7C-C2FB975CC56D}"/>
              </a:ext>
            </a:extLst>
          </p:cNvPr>
          <p:cNvSpPr txBox="1"/>
          <p:nvPr/>
        </p:nvSpPr>
        <p:spPr>
          <a:xfrm>
            <a:off x="472902" y="982043"/>
            <a:ext cx="3055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</a:t>
            </a:r>
            <a:r>
              <a:rPr lang="ko-KR" altLang="en-US" sz="2800" b="1" dirty="0"/>
              <a:t>매물 상세 정보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7AC911-92E9-856E-E043-D58FFDA10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77" y="1641725"/>
            <a:ext cx="5969856" cy="5086837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D7A6793A-1584-A704-3983-69BD87E0297F}"/>
              </a:ext>
            </a:extLst>
          </p:cNvPr>
          <p:cNvGrpSpPr/>
          <p:nvPr/>
        </p:nvGrpSpPr>
        <p:grpSpPr>
          <a:xfrm>
            <a:off x="7059981" y="4326151"/>
            <a:ext cx="4292600" cy="890124"/>
            <a:chOff x="7386874" y="2912534"/>
            <a:chExt cx="4292600" cy="890124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33E0431-7467-85B6-6B61-00D8E76753F1}"/>
                </a:ext>
              </a:extLst>
            </p:cNvPr>
            <p:cNvSpPr/>
            <p:nvPr/>
          </p:nvSpPr>
          <p:spPr>
            <a:xfrm>
              <a:off x="7386874" y="2912534"/>
              <a:ext cx="4292600" cy="8901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6754CCB-724C-B9BC-9F0A-1BD05F75DA6B}"/>
                </a:ext>
              </a:extLst>
            </p:cNvPr>
            <p:cNvSpPr txBox="1"/>
            <p:nvPr/>
          </p:nvSpPr>
          <p:spPr>
            <a:xfrm>
              <a:off x="7711995" y="3196976"/>
              <a:ext cx="3885118" cy="3586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매물 주변 </a:t>
              </a:r>
              <a:r>
                <a:rPr lang="en-US" altLang="ko-KR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300m 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내의 상권 정보를 맵에 표시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555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02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838D5821-6B35-D417-341F-066C74D2A8C0}"/>
              </a:ext>
            </a:extLst>
          </p:cNvPr>
          <p:cNvGrpSpPr/>
          <p:nvPr/>
        </p:nvGrpSpPr>
        <p:grpSpPr>
          <a:xfrm>
            <a:off x="7002837" y="2789390"/>
            <a:ext cx="4292600" cy="890124"/>
            <a:chOff x="7386874" y="2912534"/>
            <a:chExt cx="4292600" cy="8901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7241C9B-2B37-57C4-C7EE-3F2AFB5E15A4}"/>
                </a:ext>
              </a:extLst>
            </p:cNvPr>
            <p:cNvSpPr/>
            <p:nvPr/>
          </p:nvSpPr>
          <p:spPr>
            <a:xfrm>
              <a:off x="7386874" y="2912534"/>
              <a:ext cx="4292600" cy="8901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60818-23EA-185D-8955-CCFB11E57151}"/>
                </a:ext>
              </a:extLst>
            </p:cNvPr>
            <p:cNvSpPr txBox="1"/>
            <p:nvPr/>
          </p:nvSpPr>
          <p:spPr>
            <a:xfrm>
              <a:off x="7711995" y="3196976"/>
              <a:ext cx="3885118" cy="3586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관심 매물 등록 서비스 제공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03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SERVICE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86714DF-E37F-7DE3-37A6-ECC44038294B}"/>
              </a:ext>
            </a:extLst>
          </p:cNvPr>
          <p:cNvSpPr/>
          <p:nvPr/>
        </p:nvSpPr>
        <p:spPr>
          <a:xfrm>
            <a:off x="318977" y="944353"/>
            <a:ext cx="3144978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2718DB-EA9B-0054-4D7C-C2FB975CC56D}"/>
              </a:ext>
            </a:extLst>
          </p:cNvPr>
          <p:cNvSpPr txBox="1"/>
          <p:nvPr/>
        </p:nvSpPr>
        <p:spPr>
          <a:xfrm>
            <a:off x="472902" y="982043"/>
            <a:ext cx="3055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# </a:t>
            </a:r>
            <a:r>
              <a:rPr lang="ko-KR" altLang="en-US" sz="2800" b="1" dirty="0"/>
              <a:t>매물 상세 정보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87C1958-4AA6-62E5-B52C-86EFEAF91E14}"/>
              </a:ext>
            </a:extLst>
          </p:cNvPr>
          <p:cNvGrpSpPr/>
          <p:nvPr/>
        </p:nvGrpSpPr>
        <p:grpSpPr>
          <a:xfrm>
            <a:off x="7002837" y="4185143"/>
            <a:ext cx="4292600" cy="890124"/>
            <a:chOff x="7386874" y="2912534"/>
            <a:chExt cx="4292600" cy="89012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AF672E5-E9AC-8889-984C-4F2146AE411B}"/>
                </a:ext>
              </a:extLst>
            </p:cNvPr>
            <p:cNvSpPr/>
            <p:nvPr/>
          </p:nvSpPr>
          <p:spPr>
            <a:xfrm>
              <a:off x="7386874" y="2912534"/>
              <a:ext cx="4292600" cy="8901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F935A32-5C47-A2F0-8CF6-3FDC291D8024}"/>
                </a:ext>
              </a:extLst>
            </p:cNvPr>
            <p:cNvSpPr txBox="1"/>
            <p:nvPr/>
          </p:nvSpPr>
          <p:spPr>
            <a:xfrm>
              <a:off x="7711995" y="3196976"/>
              <a:ext cx="3885118" cy="3586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관심 매물 등록시 해당 매물의 </a:t>
              </a:r>
              <a:r>
                <a:rPr lang="ko-KR" altLang="en-US" sz="1600" spc="-150">
                  <a:solidFill>
                    <a:srgbClr val="FF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관심수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증가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62ADCF98-0861-9B85-BF81-8DAEAC955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72" y="1639698"/>
            <a:ext cx="5933870" cy="49282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DBBA1DE0-7A40-705B-F560-9ECD4BC33178}"/>
                  </a:ext>
                </a:extLst>
              </p14:cNvPr>
              <p14:cNvContentPartPr/>
              <p14:nvPr/>
            </p14:nvContentPartPr>
            <p14:xfrm>
              <a:off x="5540591" y="1276913"/>
              <a:ext cx="890280" cy="819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DBBA1DE0-7A40-705B-F560-9ECD4BC3317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31591" y="1268273"/>
                <a:ext cx="907920" cy="83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8C028546-FDE8-0F52-DB10-F4E399CA89AD}"/>
                  </a:ext>
                </a:extLst>
              </p14:cNvPr>
              <p14:cNvContentPartPr/>
              <p14:nvPr/>
            </p14:nvContentPartPr>
            <p14:xfrm>
              <a:off x="4599191" y="3236393"/>
              <a:ext cx="477360" cy="51444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8C028546-FDE8-0F52-DB10-F4E399CA89A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90191" y="3227753"/>
                <a:ext cx="495000" cy="53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860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638726" y="2169048"/>
            <a:ext cx="47580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기획 배경 및 목표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51341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379523" y="55438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4102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410272" y="4522381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F707A812-E318-B60F-CDE9-82585D4E4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2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02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838D5821-6B35-D417-341F-066C74D2A8C0}"/>
              </a:ext>
            </a:extLst>
          </p:cNvPr>
          <p:cNvGrpSpPr/>
          <p:nvPr/>
        </p:nvGrpSpPr>
        <p:grpSpPr>
          <a:xfrm>
            <a:off x="7893698" y="2652281"/>
            <a:ext cx="4292600" cy="890124"/>
            <a:chOff x="7386874" y="2912534"/>
            <a:chExt cx="4292600" cy="8901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7241C9B-2B37-57C4-C7EE-3F2AFB5E15A4}"/>
                </a:ext>
              </a:extLst>
            </p:cNvPr>
            <p:cNvSpPr/>
            <p:nvPr/>
          </p:nvSpPr>
          <p:spPr>
            <a:xfrm>
              <a:off x="7386874" y="2912534"/>
              <a:ext cx="4292600" cy="8901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60818-23EA-185D-8955-CCFB11E57151}"/>
                </a:ext>
              </a:extLst>
            </p:cNvPr>
            <p:cNvSpPr txBox="1"/>
            <p:nvPr/>
          </p:nvSpPr>
          <p:spPr>
            <a:xfrm>
              <a:off x="7590615" y="3074338"/>
              <a:ext cx="3885118" cy="65409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b="1" spc="-150">
                  <a:solidFill>
                    <a:srgbClr val="28B99A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주변 병원 보기 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버튼 클릭을 통해 지도 내 </a:t>
              </a:r>
              <a:endParaRPr lang="en-US" altLang="ko-KR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병원 마커 표시 기능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03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SERVICE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86714DF-E37F-7DE3-37A6-ECC44038294B}"/>
              </a:ext>
            </a:extLst>
          </p:cNvPr>
          <p:cNvSpPr/>
          <p:nvPr/>
        </p:nvSpPr>
        <p:spPr>
          <a:xfrm>
            <a:off x="318977" y="944353"/>
            <a:ext cx="3144978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2718DB-EA9B-0054-4D7C-C2FB975CC56D}"/>
              </a:ext>
            </a:extLst>
          </p:cNvPr>
          <p:cNvSpPr txBox="1"/>
          <p:nvPr/>
        </p:nvSpPr>
        <p:spPr>
          <a:xfrm>
            <a:off x="472902" y="982043"/>
            <a:ext cx="3055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 </a:t>
            </a:r>
            <a:r>
              <a:rPr lang="ko-KR" altLang="en-US" sz="2800" b="1"/>
              <a:t>상권 정보 조회</a:t>
            </a:r>
            <a:endParaRPr lang="ko-KR" altLang="en-US" sz="2800" b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87C1958-4AA6-62E5-B52C-86EFEAF91E14}"/>
              </a:ext>
            </a:extLst>
          </p:cNvPr>
          <p:cNvGrpSpPr/>
          <p:nvPr/>
        </p:nvGrpSpPr>
        <p:grpSpPr>
          <a:xfrm>
            <a:off x="7893698" y="4048034"/>
            <a:ext cx="4292600" cy="890124"/>
            <a:chOff x="7386874" y="2912534"/>
            <a:chExt cx="4292600" cy="89012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AF672E5-E9AC-8889-984C-4F2146AE411B}"/>
                </a:ext>
              </a:extLst>
            </p:cNvPr>
            <p:cNvSpPr/>
            <p:nvPr/>
          </p:nvSpPr>
          <p:spPr>
            <a:xfrm>
              <a:off x="7386874" y="2912534"/>
              <a:ext cx="4292600" cy="8901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F935A32-5C47-A2F0-8CF6-3FDC291D8024}"/>
                </a:ext>
              </a:extLst>
            </p:cNvPr>
            <p:cNvSpPr txBox="1"/>
            <p:nvPr/>
          </p:nvSpPr>
          <p:spPr>
            <a:xfrm>
              <a:off x="7590615" y="3202955"/>
              <a:ext cx="3885118" cy="3586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상권 마커 클릭시 </a:t>
              </a:r>
              <a:r>
                <a:rPr lang="ko-KR" altLang="en-US" sz="1600" b="1" spc="-150">
                  <a:solidFill>
                    <a:srgbClr val="FF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커스텀 오버레이</a:t>
              </a:r>
              <a:r>
                <a:rPr lang="ko-KR" altLang="en-US" sz="1600" b="1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표시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708A4AF-BA81-C53A-B30D-8DDEF74E9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35" y="1602008"/>
            <a:ext cx="7561963" cy="528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1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02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838D5821-6B35-D417-341F-066C74D2A8C0}"/>
              </a:ext>
            </a:extLst>
          </p:cNvPr>
          <p:cNvGrpSpPr/>
          <p:nvPr/>
        </p:nvGrpSpPr>
        <p:grpSpPr>
          <a:xfrm>
            <a:off x="7893698" y="1735495"/>
            <a:ext cx="4292600" cy="1595534"/>
            <a:chOff x="7386874" y="2912534"/>
            <a:chExt cx="4292600" cy="8901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7241C9B-2B37-57C4-C7EE-3F2AFB5E15A4}"/>
                </a:ext>
              </a:extLst>
            </p:cNvPr>
            <p:cNvSpPr/>
            <p:nvPr/>
          </p:nvSpPr>
          <p:spPr>
            <a:xfrm>
              <a:off x="7386874" y="2912534"/>
              <a:ext cx="4292600" cy="8901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60818-23EA-185D-8955-CCFB11E57151}"/>
                </a:ext>
              </a:extLst>
            </p:cNvPr>
            <p:cNvSpPr txBox="1"/>
            <p:nvPr/>
          </p:nvSpPr>
          <p:spPr>
            <a:xfrm>
              <a:off x="7590615" y="3074338"/>
              <a:ext cx="3885118" cy="52974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b="1" spc="-150">
                  <a:solidFill>
                    <a:srgbClr val="FF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상권 키워드 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탭 클릭을 통한 상권 키워드 </a:t>
              </a:r>
              <a:r>
                <a:rPr lang="ko-KR" altLang="en-US" sz="1600" b="1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범위 조절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가능</a:t>
              </a:r>
              <a:r>
                <a:rPr lang="en-US" altLang="ko-KR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. </a:t>
              </a: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초기 값은 유저가 회원가입 시 설정한 키워드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03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SERVICE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86714DF-E37F-7DE3-37A6-ECC44038294B}"/>
              </a:ext>
            </a:extLst>
          </p:cNvPr>
          <p:cNvSpPr/>
          <p:nvPr/>
        </p:nvSpPr>
        <p:spPr>
          <a:xfrm>
            <a:off x="318977" y="944353"/>
            <a:ext cx="3144978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2718DB-EA9B-0054-4D7C-C2FB975CC56D}"/>
              </a:ext>
            </a:extLst>
          </p:cNvPr>
          <p:cNvSpPr txBox="1"/>
          <p:nvPr/>
        </p:nvSpPr>
        <p:spPr>
          <a:xfrm>
            <a:off x="472902" y="982043"/>
            <a:ext cx="3055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 </a:t>
            </a:r>
            <a:r>
              <a:rPr lang="ko-KR" altLang="en-US" sz="2800" b="1"/>
              <a:t>상권 정보 조회</a:t>
            </a:r>
            <a:endParaRPr lang="ko-KR" altLang="en-US" sz="2800" b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87C1958-4AA6-62E5-B52C-86EFEAF91E14}"/>
              </a:ext>
            </a:extLst>
          </p:cNvPr>
          <p:cNvGrpSpPr/>
          <p:nvPr/>
        </p:nvGrpSpPr>
        <p:grpSpPr>
          <a:xfrm>
            <a:off x="7893698" y="3621060"/>
            <a:ext cx="4292600" cy="890124"/>
            <a:chOff x="7386874" y="2912534"/>
            <a:chExt cx="4292600" cy="89012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AF672E5-E9AC-8889-984C-4F2146AE411B}"/>
                </a:ext>
              </a:extLst>
            </p:cNvPr>
            <p:cNvSpPr/>
            <p:nvPr/>
          </p:nvSpPr>
          <p:spPr>
            <a:xfrm>
              <a:off x="7386874" y="2912534"/>
              <a:ext cx="4292600" cy="8901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F935A32-5C47-A2F0-8CF6-3FDC291D8024}"/>
                </a:ext>
              </a:extLst>
            </p:cNvPr>
            <p:cNvSpPr txBox="1"/>
            <p:nvPr/>
          </p:nvSpPr>
          <p:spPr>
            <a:xfrm>
              <a:off x="7590615" y="3030551"/>
              <a:ext cx="3885118" cy="65409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b="1" spc="-150">
                  <a:solidFill>
                    <a:srgbClr val="0070C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범위 지정 바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를 통해 </a:t>
              </a:r>
              <a:r>
                <a:rPr lang="ko-KR" altLang="en-US" sz="1600" b="1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반경 거리 조절 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가능</a:t>
              </a:r>
              <a:endParaRPr lang="en-US" altLang="ko-KR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en-US" altLang="ko-KR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(100m ~ 1km)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C28C350C-20BF-57A4-FDCA-909957581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33" y="1639697"/>
            <a:ext cx="6752139" cy="515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6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02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838D5821-6B35-D417-341F-066C74D2A8C0}"/>
              </a:ext>
            </a:extLst>
          </p:cNvPr>
          <p:cNvGrpSpPr/>
          <p:nvPr/>
        </p:nvGrpSpPr>
        <p:grpSpPr>
          <a:xfrm>
            <a:off x="7893698" y="1735495"/>
            <a:ext cx="4292600" cy="1595534"/>
            <a:chOff x="7386874" y="2912534"/>
            <a:chExt cx="4292600" cy="8901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7241C9B-2B37-57C4-C7EE-3F2AFB5E15A4}"/>
                </a:ext>
              </a:extLst>
            </p:cNvPr>
            <p:cNvSpPr/>
            <p:nvPr/>
          </p:nvSpPr>
          <p:spPr>
            <a:xfrm>
              <a:off x="7386874" y="2912534"/>
              <a:ext cx="4292600" cy="8901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60818-23EA-185D-8955-CCFB11E57151}"/>
                </a:ext>
              </a:extLst>
            </p:cNvPr>
            <p:cNvSpPr txBox="1"/>
            <p:nvPr/>
          </p:nvSpPr>
          <p:spPr>
            <a:xfrm>
              <a:off x="7630610" y="3204975"/>
              <a:ext cx="3885118" cy="3649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b="1" spc="-150">
                  <a:solidFill>
                    <a:srgbClr val="FF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내 관심목록 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클릭을 통해 내가 관심으로 등록한 매물 리스트 출력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03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SERVICE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86714DF-E37F-7DE3-37A6-ECC44038294B}"/>
              </a:ext>
            </a:extLst>
          </p:cNvPr>
          <p:cNvSpPr/>
          <p:nvPr/>
        </p:nvSpPr>
        <p:spPr>
          <a:xfrm>
            <a:off x="318977" y="944353"/>
            <a:ext cx="3144978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2718DB-EA9B-0054-4D7C-C2FB975CC56D}"/>
              </a:ext>
            </a:extLst>
          </p:cNvPr>
          <p:cNvSpPr txBox="1"/>
          <p:nvPr/>
        </p:nvSpPr>
        <p:spPr>
          <a:xfrm>
            <a:off x="472902" y="982043"/>
            <a:ext cx="3055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 </a:t>
            </a:r>
            <a:r>
              <a:rPr lang="ko-KR" altLang="en-US" sz="2800" b="1"/>
              <a:t>내 관심 목록</a:t>
            </a:r>
            <a:endParaRPr lang="ko-KR" altLang="en-US" sz="28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71993BB-4725-F5EB-2BC2-AC28C6BD5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38" y="1663207"/>
            <a:ext cx="2901509" cy="8794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09BC3DFA-18AE-FD92-3182-2B8D55B24434}"/>
                  </a:ext>
                </a:extLst>
              </p14:cNvPr>
              <p14:cNvContentPartPr/>
              <p14:nvPr/>
            </p14:nvContentPartPr>
            <p14:xfrm>
              <a:off x="2005391" y="2028953"/>
              <a:ext cx="410040" cy="25452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09BC3DFA-18AE-FD92-3182-2B8D55B2443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96751" y="2019953"/>
                <a:ext cx="427680" cy="27216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F8A44B51-2F56-3871-8EA3-1D7CA2AA5E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283" y="1602973"/>
            <a:ext cx="4281666" cy="525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0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02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838D5821-6B35-D417-341F-066C74D2A8C0}"/>
              </a:ext>
            </a:extLst>
          </p:cNvPr>
          <p:cNvGrpSpPr/>
          <p:nvPr/>
        </p:nvGrpSpPr>
        <p:grpSpPr>
          <a:xfrm>
            <a:off x="7379413" y="1971715"/>
            <a:ext cx="4316746" cy="1595534"/>
            <a:chOff x="7386874" y="2912534"/>
            <a:chExt cx="4316746" cy="8901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7241C9B-2B37-57C4-C7EE-3F2AFB5E15A4}"/>
                </a:ext>
              </a:extLst>
            </p:cNvPr>
            <p:cNvSpPr/>
            <p:nvPr/>
          </p:nvSpPr>
          <p:spPr>
            <a:xfrm>
              <a:off x="7386874" y="2912534"/>
              <a:ext cx="4292600" cy="8901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360818-23EA-185D-8955-CCFB11E57151}"/>
                </a:ext>
              </a:extLst>
            </p:cNvPr>
            <p:cNvSpPr txBox="1"/>
            <p:nvPr/>
          </p:nvSpPr>
          <p:spPr>
            <a:xfrm>
              <a:off x="9088180" y="3175143"/>
              <a:ext cx="2615440" cy="3649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버튼 클릭을 통해 </a:t>
              </a:r>
              <a:r>
                <a:rPr lang="ko-KR" altLang="en-US" sz="1600" b="1" spc="-150" dirty="0">
                  <a:solidFill>
                    <a:srgbClr val="0070C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추천리스트</a:t>
              </a:r>
              <a:endParaRPr lang="en-US" altLang="ko-KR" sz="1600" b="1" spc="-150" dirty="0">
                <a:solidFill>
                  <a:srgbClr val="0070C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컨테이너로 전환 가능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03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SERVICE PAGE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86714DF-E37F-7DE3-37A6-ECC44038294B}"/>
              </a:ext>
            </a:extLst>
          </p:cNvPr>
          <p:cNvSpPr/>
          <p:nvPr/>
        </p:nvSpPr>
        <p:spPr>
          <a:xfrm>
            <a:off x="318977" y="944353"/>
            <a:ext cx="3144978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2718DB-EA9B-0054-4D7C-C2FB975CC56D}"/>
              </a:ext>
            </a:extLst>
          </p:cNvPr>
          <p:cNvSpPr txBox="1"/>
          <p:nvPr/>
        </p:nvSpPr>
        <p:spPr>
          <a:xfrm>
            <a:off x="472902" y="982043"/>
            <a:ext cx="3212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</a:t>
            </a:r>
            <a:r>
              <a:rPr lang="ko-KR" altLang="en-US" sz="2800" b="1"/>
              <a:t>추천 매물 리스트</a:t>
            </a:r>
            <a:endParaRPr lang="ko-KR" altLang="en-US" sz="2800" b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87C1958-4AA6-62E5-B52C-86EFEAF91E14}"/>
              </a:ext>
            </a:extLst>
          </p:cNvPr>
          <p:cNvGrpSpPr/>
          <p:nvPr/>
        </p:nvGrpSpPr>
        <p:grpSpPr>
          <a:xfrm>
            <a:off x="7403559" y="4081349"/>
            <a:ext cx="4292600" cy="1824152"/>
            <a:chOff x="7386874" y="2912534"/>
            <a:chExt cx="4292600" cy="182415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AF672E5-E9AC-8889-984C-4F2146AE411B}"/>
                </a:ext>
              </a:extLst>
            </p:cNvPr>
            <p:cNvSpPr/>
            <p:nvPr/>
          </p:nvSpPr>
          <p:spPr>
            <a:xfrm>
              <a:off x="7386874" y="2912534"/>
              <a:ext cx="4292600" cy="18241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F935A32-5C47-A2F0-8CF6-3FDC291D8024}"/>
                </a:ext>
              </a:extLst>
            </p:cNvPr>
            <p:cNvSpPr txBox="1"/>
            <p:nvPr/>
          </p:nvSpPr>
          <p:spPr>
            <a:xfrm>
              <a:off x="7590615" y="3030551"/>
              <a:ext cx="3885118" cy="15404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b="1" spc="-150" dirty="0">
                  <a:solidFill>
                    <a:srgbClr val="0070C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추천리스트는 </a:t>
              </a:r>
              <a:endParaRPr lang="en-US" altLang="ko-KR" sz="1600" b="1" spc="-150" dirty="0">
                <a:solidFill>
                  <a:srgbClr val="0070C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marL="342900" indent="-342900" algn="just">
                <a:lnSpc>
                  <a:spcPct val="120000"/>
                </a:lnSpc>
                <a:buAutoNum type="arabicPeriod"/>
              </a:pPr>
              <a:r>
                <a:rPr lang="ko-KR" altLang="en-US" sz="1600" spc="-1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회원가입 시 입력한 키워드를 활용해 </a:t>
              </a:r>
              <a:r>
                <a:rPr lang="ko-KR" altLang="en-US" sz="1600" spc="-150" dirty="0" err="1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회원들간의</a:t>
              </a:r>
              <a:r>
                <a:rPr lang="ko-KR" altLang="en-US" sz="1600" spc="-1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유사도를 모두 구한다</a:t>
              </a:r>
              <a:r>
                <a:rPr lang="en-US" altLang="ko-KR" sz="1600" spc="-1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.</a:t>
              </a:r>
              <a:r>
                <a:rPr lang="ko-KR" altLang="en-US" sz="1600" spc="-1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  <a:endPara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marL="342900" indent="-342900" algn="just">
                <a:lnSpc>
                  <a:spcPct val="120000"/>
                </a:lnSpc>
                <a:buAutoNum type="arabicPeriod"/>
              </a:pPr>
              <a:r>
                <a:rPr lang="ko-KR" altLang="en-US" sz="1600" spc="-1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유사도 상위 </a:t>
              </a:r>
              <a:r>
                <a:rPr lang="en-US" altLang="ko-KR" sz="1600" spc="-1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3</a:t>
              </a:r>
              <a:r>
                <a:rPr lang="ko-KR" altLang="en-US" sz="1600" spc="-1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명을 선정해 해당 회원들이 등록한 관심 매물을 추천</a:t>
              </a:r>
              <a:r>
                <a:rPr lang="en-US" altLang="ko-KR" sz="1600" spc="-1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.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E892A8D-C447-A4C7-A2F8-71F2D703D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67" y="1602437"/>
            <a:ext cx="5514392" cy="52555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E11C5C3-908E-9BCC-EEFB-BD7C6C732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138" y="2078823"/>
            <a:ext cx="1476581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65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969124" y="2272385"/>
            <a:ext cx="45191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향후 개선 사항</a:t>
            </a:r>
            <a:endParaRPr lang="ko-KR" altLang="en-US" sz="54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51341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418973" y="55438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4102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410272" y="4522381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6489810-11B7-49D8-B407-D673B971365B}"/>
              </a:ext>
            </a:extLst>
          </p:cNvPr>
          <p:cNvSpPr txBox="1"/>
          <p:nvPr/>
        </p:nvSpPr>
        <p:spPr>
          <a:xfrm>
            <a:off x="99673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2D0083-2DC0-C053-73A5-AE1B84C9E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168" y="0"/>
            <a:ext cx="60478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6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284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향후 개선 사항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86714DF-E37F-7DE3-37A6-ECC44038294B}"/>
              </a:ext>
            </a:extLst>
          </p:cNvPr>
          <p:cNvSpPr/>
          <p:nvPr/>
        </p:nvSpPr>
        <p:spPr>
          <a:xfrm>
            <a:off x="318977" y="944353"/>
            <a:ext cx="3144978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2718DB-EA9B-0054-4D7C-C2FB975CC56D}"/>
              </a:ext>
            </a:extLst>
          </p:cNvPr>
          <p:cNvSpPr txBox="1"/>
          <p:nvPr/>
        </p:nvSpPr>
        <p:spPr>
          <a:xfrm>
            <a:off x="472901" y="982043"/>
            <a:ext cx="3212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</a:t>
            </a:r>
            <a:r>
              <a:rPr lang="ko-KR" altLang="en-US" sz="2800" b="1"/>
              <a:t>사용자 </a:t>
            </a:r>
            <a:r>
              <a:rPr lang="en-US" altLang="ko-KR" sz="2800" b="1"/>
              <a:t>UI </a:t>
            </a:r>
            <a:r>
              <a:rPr lang="ko-KR" altLang="en-US" sz="2800" b="1"/>
              <a:t>개선</a:t>
            </a:r>
            <a:endParaRPr lang="ko-KR" altLang="en-US" sz="2800" b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87C1958-4AA6-62E5-B52C-86EFEAF91E14}"/>
              </a:ext>
            </a:extLst>
          </p:cNvPr>
          <p:cNvGrpSpPr/>
          <p:nvPr/>
        </p:nvGrpSpPr>
        <p:grpSpPr>
          <a:xfrm>
            <a:off x="7538847" y="2323022"/>
            <a:ext cx="4292600" cy="890124"/>
            <a:chOff x="7386874" y="2912534"/>
            <a:chExt cx="4292600" cy="89012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AF672E5-E9AC-8889-984C-4F2146AE411B}"/>
                </a:ext>
              </a:extLst>
            </p:cNvPr>
            <p:cNvSpPr/>
            <p:nvPr/>
          </p:nvSpPr>
          <p:spPr>
            <a:xfrm>
              <a:off x="7386874" y="2912534"/>
              <a:ext cx="4292600" cy="8901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F935A32-5C47-A2F0-8CF6-3FDC291D8024}"/>
                </a:ext>
              </a:extLst>
            </p:cNvPr>
            <p:cNvSpPr txBox="1"/>
            <p:nvPr/>
          </p:nvSpPr>
          <p:spPr>
            <a:xfrm>
              <a:off x="7590615" y="3037378"/>
              <a:ext cx="3885118" cy="65409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b="1" spc="-150">
                  <a:solidFill>
                    <a:srgbClr val="0070C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상권 키워드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탭에서 각 키워드들의 </a:t>
              </a:r>
              <a:endParaRPr lang="en-US" altLang="ko-KR" sz="1600" spc="-15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대분류 구분 필요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6B249C3C-70E6-E15C-D2DC-CA7077D28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53" y="1735494"/>
            <a:ext cx="2643904" cy="511238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96B7E74-E6F3-6AC4-C07A-BBAC0BF61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955" y="1735495"/>
            <a:ext cx="3291408" cy="5122505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4F98CB77-AF7F-45AF-1143-755BA2BF67CD}"/>
              </a:ext>
            </a:extLst>
          </p:cNvPr>
          <p:cNvGrpSpPr/>
          <p:nvPr/>
        </p:nvGrpSpPr>
        <p:grpSpPr>
          <a:xfrm>
            <a:off x="7538847" y="3644855"/>
            <a:ext cx="4292600" cy="890124"/>
            <a:chOff x="7386874" y="2912534"/>
            <a:chExt cx="4292600" cy="890124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D49520F-9B19-3763-978D-9BDE1B0AC6B9}"/>
                </a:ext>
              </a:extLst>
            </p:cNvPr>
            <p:cNvSpPr/>
            <p:nvPr/>
          </p:nvSpPr>
          <p:spPr>
            <a:xfrm>
              <a:off x="7386874" y="2912534"/>
              <a:ext cx="4292600" cy="8901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4737638-F68F-843E-7195-20304230591A}"/>
                </a:ext>
              </a:extLst>
            </p:cNvPr>
            <p:cNvSpPr txBox="1"/>
            <p:nvPr/>
          </p:nvSpPr>
          <p:spPr>
            <a:xfrm>
              <a:off x="7590615" y="3178284"/>
              <a:ext cx="3885118" cy="3586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b="1" spc="-150">
                  <a:solidFill>
                    <a:srgbClr val="0070C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미디어 쿼리 </a:t>
              </a:r>
              <a:r>
                <a:rPr lang="ko-KR" altLang="en-US" sz="1600" spc="-15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작성을 통한 모바일 뷰 구현 필요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610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03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26E978-7F78-5155-52F4-06C5FD5D1CA9}"/>
              </a:ext>
            </a:extLst>
          </p:cNvPr>
          <p:cNvSpPr txBox="1"/>
          <p:nvPr/>
        </p:nvSpPr>
        <p:spPr>
          <a:xfrm>
            <a:off x="1404779" y="211853"/>
            <a:ext cx="2284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향후 개선 사항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86714DF-E37F-7DE3-37A6-ECC44038294B}"/>
              </a:ext>
            </a:extLst>
          </p:cNvPr>
          <p:cNvSpPr/>
          <p:nvPr/>
        </p:nvSpPr>
        <p:spPr>
          <a:xfrm>
            <a:off x="318977" y="944353"/>
            <a:ext cx="3144978" cy="59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2718DB-EA9B-0054-4D7C-C2FB975CC56D}"/>
              </a:ext>
            </a:extLst>
          </p:cNvPr>
          <p:cNvSpPr txBox="1"/>
          <p:nvPr/>
        </p:nvSpPr>
        <p:spPr>
          <a:xfrm>
            <a:off x="472901" y="982043"/>
            <a:ext cx="3212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#</a:t>
            </a:r>
            <a:r>
              <a:rPr lang="ko-KR" altLang="en-US" sz="2800" b="1"/>
              <a:t>기능</a:t>
            </a:r>
            <a:r>
              <a:rPr lang="en-US" altLang="ko-KR" sz="2800" b="1"/>
              <a:t>,</a:t>
            </a:r>
            <a:r>
              <a:rPr lang="ko-KR" altLang="en-US" sz="2800" b="1"/>
              <a:t> 속도</a:t>
            </a:r>
            <a:r>
              <a:rPr lang="en-US" altLang="ko-KR" sz="2800" b="1"/>
              <a:t> </a:t>
            </a:r>
            <a:r>
              <a:rPr lang="ko-KR" altLang="en-US" sz="2800" b="1"/>
              <a:t>개선</a:t>
            </a:r>
            <a:endParaRPr lang="ko-KR" altLang="en-US" sz="2800" b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87C1958-4AA6-62E5-B52C-86EFEAF91E14}"/>
              </a:ext>
            </a:extLst>
          </p:cNvPr>
          <p:cNvGrpSpPr/>
          <p:nvPr/>
        </p:nvGrpSpPr>
        <p:grpSpPr>
          <a:xfrm>
            <a:off x="7899400" y="2612271"/>
            <a:ext cx="4292600" cy="890124"/>
            <a:chOff x="7386874" y="2912534"/>
            <a:chExt cx="4292600" cy="89012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AF672E5-E9AC-8889-984C-4F2146AE411B}"/>
                </a:ext>
              </a:extLst>
            </p:cNvPr>
            <p:cNvSpPr/>
            <p:nvPr/>
          </p:nvSpPr>
          <p:spPr>
            <a:xfrm>
              <a:off x="7386874" y="2912534"/>
              <a:ext cx="4292600" cy="8901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F935A32-5C47-A2F0-8CF6-3FDC291D8024}"/>
                </a:ext>
              </a:extLst>
            </p:cNvPr>
            <p:cNvSpPr txBox="1"/>
            <p:nvPr/>
          </p:nvSpPr>
          <p:spPr>
            <a:xfrm>
              <a:off x="7590615" y="3186667"/>
              <a:ext cx="3885118" cy="3586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b="1" spc="-150">
                  <a:solidFill>
                    <a:srgbClr val="0070C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매물</a:t>
              </a:r>
              <a:r>
                <a:rPr lang="en-US" altLang="ko-KR" sz="1600" b="1" spc="-150">
                  <a:solidFill>
                    <a:srgbClr val="0070C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600" b="1" spc="-150">
                  <a:solidFill>
                    <a:srgbClr val="0070C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상권 정보 로딩 속도 개선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F98CB77-AF7F-45AF-1143-755BA2BF67CD}"/>
              </a:ext>
            </a:extLst>
          </p:cNvPr>
          <p:cNvGrpSpPr/>
          <p:nvPr/>
        </p:nvGrpSpPr>
        <p:grpSpPr>
          <a:xfrm>
            <a:off x="7899400" y="3934104"/>
            <a:ext cx="4292600" cy="890124"/>
            <a:chOff x="7386874" y="2912534"/>
            <a:chExt cx="4292600" cy="890124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D49520F-9B19-3763-978D-9BDE1B0AC6B9}"/>
                </a:ext>
              </a:extLst>
            </p:cNvPr>
            <p:cNvSpPr/>
            <p:nvPr/>
          </p:nvSpPr>
          <p:spPr>
            <a:xfrm>
              <a:off x="7386874" y="2912534"/>
              <a:ext cx="4292600" cy="8901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4737638-F68F-843E-7195-20304230591A}"/>
                </a:ext>
              </a:extLst>
            </p:cNvPr>
            <p:cNvSpPr txBox="1"/>
            <p:nvPr/>
          </p:nvSpPr>
          <p:spPr>
            <a:xfrm>
              <a:off x="7590615" y="3178284"/>
              <a:ext cx="3885118" cy="3586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b="1" spc="-150">
                  <a:solidFill>
                    <a:srgbClr val="0070C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시</a:t>
              </a:r>
              <a:r>
                <a:rPr lang="en-US" altLang="ko-KR" sz="1600" b="1" spc="-150">
                  <a:solidFill>
                    <a:srgbClr val="0070C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600" b="1" spc="-150">
                  <a:solidFill>
                    <a:srgbClr val="0070C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군</a:t>
              </a:r>
              <a:r>
                <a:rPr lang="en-US" altLang="ko-KR" sz="1600" b="1" spc="-150">
                  <a:solidFill>
                    <a:srgbClr val="0070C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600" b="1" spc="-150">
                  <a:solidFill>
                    <a:srgbClr val="0070C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동 단위의 클러스터링</a:t>
              </a:r>
              <a:endPara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48709E04-DF9F-496C-CB92-2D786F614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40" y="2423653"/>
            <a:ext cx="3689091" cy="28310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7463A7A-720E-9104-1C0F-29D89324A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96" y="2423653"/>
            <a:ext cx="3325215" cy="332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8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E54048-2D89-3446-4D2D-6B94CAA97C45}"/>
              </a:ext>
            </a:extLst>
          </p:cNvPr>
          <p:cNvSpPr txBox="1"/>
          <p:nvPr/>
        </p:nvSpPr>
        <p:spPr>
          <a:xfrm>
            <a:off x="3440800" y="2405962"/>
            <a:ext cx="53103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감사합니다</a:t>
            </a:r>
            <a:endParaRPr lang="ko-KR" altLang="en-US" sz="8000" b="1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8F4B31-D6F6-CB76-CB10-74D8F0A7CA67}"/>
              </a:ext>
            </a:extLst>
          </p:cNvPr>
          <p:cNvSpPr txBox="1"/>
          <p:nvPr/>
        </p:nvSpPr>
        <p:spPr>
          <a:xfrm>
            <a:off x="4887158" y="4606331"/>
            <a:ext cx="609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최승원     </a:t>
            </a:r>
            <a:r>
              <a:rPr lang="en-US" altLang="ko-KR" dirty="0"/>
              <a:t># </a:t>
            </a:r>
            <a:r>
              <a:rPr lang="ko-KR" altLang="en-US" dirty="0"/>
              <a:t>한윤석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C52739-7F60-25D7-52E9-C3A71C56FC1B}"/>
              </a:ext>
            </a:extLst>
          </p:cNvPr>
          <p:cNvSpPr txBox="1"/>
          <p:nvPr/>
        </p:nvSpPr>
        <p:spPr>
          <a:xfrm>
            <a:off x="5257800" y="3683118"/>
            <a:ext cx="2136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1">
                    <a:lumMod val="50000"/>
                  </a:schemeClr>
                </a:solidFill>
              </a:rPr>
              <a:t>벌써 찾았다</a:t>
            </a:r>
            <a:r>
              <a:rPr lang="en-US" altLang="ko-KR" sz="140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400">
                <a:solidFill>
                  <a:schemeClr val="bg1">
                    <a:lumMod val="50000"/>
                  </a:schemeClr>
                </a:solidFill>
              </a:rPr>
              <a:t>내 집</a:t>
            </a:r>
          </a:p>
        </p:txBody>
      </p:sp>
    </p:spTree>
    <p:extLst>
      <p:ext uri="{BB962C8B-B14F-4D97-AF65-F5344CB8AC3E}">
        <p14:creationId xmlns:p14="http://schemas.microsoft.com/office/powerpoint/2010/main" val="44275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3422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시장 분석 및 기획 배경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1502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개인화 맞춤 서비스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23A3446D-1454-CA68-27A6-2FFEF62BA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243" y="6135001"/>
            <a:ext cx="1705213" cy="32389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3FEAC2D-B3A7-470C-1482-924554443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8724" y="2177083"/>
            <a:ext cx="3646380" cy="365863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4F0B4624-500E-E593-D74E-9D0FD45E1573}"/>
              </a:ext>
            </a:extLst>
          </p:cNvPr>
          <p:cNvSpPr/>
          <p:nvPr/>
        </p:nvSpPr>
        <p:spPr>
          <a:xfrm>
            <a:off x="346071" y="1346527"/>
            <a:ext cx="6748149" cy="3693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9C2874-78CF-0256-4AF3-66906214625E}"/>
              </a:ext>
            </a:extLst>
          </p:cNvPr>
          <p:cNvSpPr txBox="1"/>
          <p:nvPr/>
        </p:nvSpPr>
        <p:spPr>
          <a:xfrm>
            <a:off x="385013" y="1378836"/>
            <a:ext cx="7159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조사전문기관 </a:t>
            </a:r>
            <a:r>
              <a:rPr lang="ko-KR" altLang="en-US" sz="1400" dirty="0" err="1"/>
              <a:t>엠브레인퍼블릭이</a:t>
            </a:r>
            <a:r>
              <a:rPr lang="ko-KR" altLang="en-US" sz="1400" dirty="0"/>
              <a:t> 발표한 ‘선호하는 주거형태와 노후인식 조사’ 결과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7D5D27-D010-AA46-5E16-B8E9E0E1B71B}"/>
              </a:ext>
            </a:extLst>
          </p:cNvPr>
          <p:cNvSpPr txBox="1"/>
          <p:nvPr/>
        </p:nvSpPr>
        <p:spPr>
          <a:xfrm>
            <a:off x="6962484" y="3488328"/>
            <a:ext cx="43047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   선호하는 주택 종류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66.7%</a:t>
            </a:r>
            <a:r>
              <a:rPr lang="ko-KR" altLang="en-US" dirty="0"/>
              <a:t>가 아파트를 선호했다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004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3422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시장 분석 및 기획 배경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1502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개인화 맞춤 서비스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045880BE-FD9C-9614-9063-F7ED76891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799" y="6073442"/>
            <a:ext cx="1705213" cy="32389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083AADB-B400-BA7D-6329-F1CE1CA9ED7F}"/>
              </a:ext>
            </a:extLst>
          </p:cNvPr>
          <p:cNvSpPr/>
          <p:nvPr/>
        </p:nvSpPr>
        <p:spPr>
          <a:xfrm>
            <a:off x="346071" y="1346527"/>
            <a:ext cx="6748149" cy="3693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6FD4EC-D4B2-EA6D-A1CF-180DEB4C2545}"/>
              </a:ext>
            </a:extLst>
          </p:cNvPr>
          <p:cNvSpPr txBox="1"/>
          <p:nvPr/>
        </p:nvSpPr>
        <p:spPr>
          <a:xfrm>
            <a:off x="385013" y="1378836"/>
            <a:ext cx="7159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조사전문기관 </a:t>
            </a:r>
            <a:r>
              <a:rPr lang="ko-KR" altLang="en-US" sz="1400" dirty="0" err="1"/>
              <a:t>엠브레인퍼블릭이</a:t>
            </a:r>
            <a:r>
              <a:rPr lang="ko-KR" altLang="en-US" sz="1400" dirty="0"/>
              <a:t> 발표한 ‘선호하는 주거형태와 노후인식 조사’ 결과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BA2208-822A-68BF-3975-1013404D2625}"/>
              </a:ext>
            </a:extLst>
          </p:cNvPr>
          <p:cNvSpPr txBox="1"/>
          <p:nvPr/>
        </p:nvSpPr>
        <p:spPr>
          <a:xfrm>
            <a:off x="5920096" y="3053562"/>
            <a:ext cx="610245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   집을 구할 때 선호하는 입지 조건 </a:t>
            </a:r>
            <a:endParaRPr lang="en-US" altLang="ko-KR" dirty="0"/>
          </a:p>
          <a:p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59.1 % </a:t>
            </a:r>
            <a:r>
              <a:rPr lang="ko-KR" altLang="en-US" dirty="0"/>
              <a:t>가 지하철역이 가까운 역세권을 선호했다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공원</a:t>
            </a:r>
            <a:r>
              <a:rPr lang="en-US" altLang="ko-KR" dirty="0"/>
              <a:t>, </a:t>
            </a:r>
            <a:r>
              <a:rPr lang="ko-KR" altLang="en-US" dirty="0"/>
              <a:t>쇼핑몰</a:t>
            </a:r>
            <a:r>
              <a:rPr lang="en-US" altLang="ko-KR" dirty="0"/>
              <a:t>, </a:t>
            </a:r>
            <a:r>
              <a:rPr lang="ko-KR" altLang="en-US" dirty="0"/>
              <a:t>병원</a:t>
            </a:r>
            <a:r>
              <a:rPr lang="en-US" altLang="ko-KR" dirty="0"/>
              <a:t>, </a:t>
            </a:r>
            <a:r>
              <a:rPr lang="ko-KR" altLang="en-US" dirty="0"/>
              <a:t>편의점</a:t>
            </a:r>
            <a:r>
              <a:rPr lang="en-US" altLang="ko-KR" dirty="0"/>
              <a:t>, </a:t>
            </a:r>
            <a:r>
              <a:rPr lang="ko-KR" altLang="en-US" dirty="0"/>
              <a:t>배달</a:t>
            </a:r>
            <a:r>
              <a:rPr lang="en-US" altLang="ko-KR" dirty="0"/>
              <a:t>, </a:t>
            </a:r>
            <a:r>
              <a:rPr lang="ko-KR" altLang="en-US" dirty="0"/>
              <a:t>카페 등 다양한 선호 입지 조건이 존재한다</a:t>
            </a:r>
            <a:r>
              <a:rPr lang="en-US" altLang="ko-KR" dirty="0"/>
              <a:t>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06BDE45-93DA-2547-AAE5-2748DF475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899" y="2177083"/>
            <a:ext cx="3671014" cy="366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35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3422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시장 분석 및 기획 배경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1502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개인화 맞춤 서비스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0E2F6047-F64E-8B08-4F08-3D5A54EFC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944" y="2177083"/>
            <a:ext cx="3651446" cy="365758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45880BE-FD9C-9614-9063-F7ED76891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0080" y="6050195"/>
            <a:ext cx="1705213" cy="32389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083AADB-B400-BA7D-6329-F1CE1CA9ED7F}"/>
              </a:ext>
            </a:extLst>
          </p:cNvPr>
          <p:cNvSpPr/>
          <p:nvPr/>
        </p:nvSpPr>
        <p:spPr>
          <a:xfrm>
            <a:off x="346071" y="1346527"/>
            <a:ext cx="6748149" cy="3693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6FD4EC-D4B2-EA6D-A1CF-180DEB4C2545}"/>
              </a:ext>
            </a:extLst>
          </p:cNvPr>
          <p:cNvSpPr txBox="1"/>
          <p:nvPr/>
        </p:nvSpPr>
        <p:spPr>
          <a:xfrm>
            <a:off x="385013" y="1378836"/>
            <a:ext cx="7159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조사전문기관 </a:t>
            </a:r>
            <a:r>
              <a:rPr lang="ko-KR" altLang="en-US" sz="1400" dirty="0" err="1"/>
              <a:t>엠브레인퍼블릭이</a:t>
            </a:r>
            <a:r>
              <a:rPr lang="ko-KR" altLang="en-US" sz="1400" dirty="0"/>
              <a:t> 발표한 ‘선호하는 주거형태와 노후인식 조사’ 결과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BA2208-822A-68BF-3975-1013404D2625}"/>
              </a:ext>
            </a:extLst>
          </p:cNvPr>
          <p:cNvSpPr txBox="1"/>
          <p:nvPr/>
        </p:nvSpPr>
        <p:spPr>
          <a:xfrm>
            <a:off x="5788361" y="2906328"/>
            <a:ext cx="610245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   노후에 거주지를 옮길 때 가장 중요하게 고려하는 것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28.7%</a:t>
            </a:r>
            <a:r>
              <a:rPr lang="ko-KR" altLang="en-US" dirty="0"/>
              <a:t>가 의료시설이 가까운 조건을 선호했다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27.4%</a:t>
            </a:r>
            <a:r>
              <a:rPr lang="ko-KR" altLang="en-US" dirty="0"/>
              <a:t>가 교통 접근성이 좋은 조건을 선호했다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17.1%</a:t>
            </a:r>
            <a:r>
              <a:rPr lang="ko-KR" altLang="en-US" dirty="0"/>
              <a:t>가 교육</a:t>
            </a:r>
            <a:r>
              <a:rPr lang="en-US" altLang="ko-KR" dirty="0"/>
              <a:t>, </a:t>
            </a:r>
            <a:r>
              <a:rPr lang="ko-KR" altLang="en-US" dirty="0"/>
              <a:t>문화시설이 가까운 조건을 선호했다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294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3422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시장 분석 및 기획 배경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1502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개인화 맞춤 서비스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083AADB-B400-BA7D-6329-F1CE1CA9ED7F}"/>
              </a:ext>
            </a:extLst>
          </p:cNvPr>
          <p:cNvSpPr/>
          <p:nvPr/>
        </p:nvSpPr>
        <p:spPr>
          <a:xfrm>
            <a:off x="1123311" y="1348979"/>
            <a:ext cx="1155069" cy="5173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6FD4EC-D4B2-EA6D-A1CF-180DEB4C2545}"/>
              </a:ext>
            </a:extLst>
          </p:cNvPr>
          <p:cNvSpPr txBox="1"/>
          <p:nvPr/>
        </p:nvSpPr>
        <p:spPr>
          <a:xfrm>
            <a:off x="1162252" y="1381288"/>
            <a:ext cx="1116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시사점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85DBA6-AD81-25CA-CA34-5D83739C001A}"/>
              </a:ext>
            </a:extLst>
          </p:cNvPr>
          <p:cNvSpPr txBox="1"/>
          <p:nvPr/>
        </p:nvSpPr>
        <p:spPr>
          <a:xfrm>
            <a:off x="2485392" y="2889796"/>
            <a:ext cx="80981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  사람마다 연령대</a:t>
            </a:r>
            <a:r>
              <a:rPr lang="en-US" altLang="ko-KR" dirty="0"/>
              <a:t>, </a:t>
            </a:r>
            <a:r>
              <a:rPr lang="ko-KR" altLang="en-US" dirty="0"/>
              <a:t>성향에 따라 집을 구할 때 고려하는 요소가 다양했다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  주로 아파트</a:t>
            </a:r>
            <a:r>
              <a:rPr lang="en-US" altLang="ko-KR" dirty="0"/>
              <a:t>, </a:t>
            </a:r>
            <a:r>
              <a:rPr lang="ko-KR" altLang="en-US" dirty="0"/>
              <a:t>특정 상권</a:t>
            </a:r>
            <a:r>
              <a:rPr lang="en-US" altLang="ko-KR" dirty="0"/>
              <a:t>, </a:t>
            </a:r>
            <a:r>
              <a:rPr lang="ko-KR" altLang="en-US" dirty="0"/>
              <a:t>역세권</a:t>
            </a:r>
            <a:r>
              <a:rPr lang="en-US" altLang="ko-KR" dirty="0"/>
              <a:t>, </a:t>
            </a:r>
            <a:r>
              <a:rPr lang="ko-KR" altLang="en-US" dirty="0"/>
              <a:t>병원 등을 중요하게 생각했다</a:t>
            </a:r>
            <a:r>
              <a:rPr lang="en-US" altLang="ko-KR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9394DA-FA7B-F42E-161F-BEAC5105B517}"/>
              </a:ext>
            </a:extLst>
          </p:cNvPr>
          <p:cNvSpPr txBox="1"/>
          <p:nvPr/>
        </p:nvSpPr>
        <p:spPr>
          <a:xfrm>
            <a:off x="4117025" y="5217914"/>
            <a:ext cx="6099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개인화 맞춤 입지 조건 정보 제공 서비스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64E19B1-9AF9-5F7C-B44F-DA456E772530}"/>
              </a:ext>
            </a:extLst>
          </p:cNvPr>
          <p:cNvSpPr/>
          <p:nvPr/>
        </p:nvSpPr>
        <p:spPr>
          <a:xfrm>
            <a:off x="3346293" y="5322719"/>
            <a:ext cx="685800" cy="190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25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목표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997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핵심 키워드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5F4DEA0-BF0B-4408-91DD-3CF4F4DFDCBE}"/>
              </a:ext>
            </a:extLst>
          </p:cNvPr>
          <p:cNvGrpSpPr/>
          <p:nvPr/>
        </p:nvGrpSpPr>
        <p:grpSpPr>
          <a:xfrm>
            <a:off x="1092199" y="1641061"/>
            <a:ext cx="4501437" cy="1003299"/>
            <a:chOff x="1092200" y="1562100"/>
            <a:chExt cx="11683124" cy="100329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DD8AC20-0B23-4649-A5E1-F75449CEDC71}"/>
                </a:ext>
              </a:extLst>
            </p:cNvPr>
            <p:cNvSpPr/>
            <p:nvPr/>
          </p:nvSpPr>
          <p:spPr>
            <a:xfrm>
              <a:off x="1092200" y="1562100"/>
              <a:ext cx="11230898" cy="10032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678BA4-3538-4D02-B240-36DF6E37B2AF}"/>
                </a:ext>
              </a:extLst>
            </p:cNvPr>
            <p:cNvSpPr txBox="1"/>
            <p:nvPr/>
          </p:nvSpPr>
          <p:spPr>
            <a:xfrm>
              <a:off x="2205319" y="1832916"/>
              <a:ext cx="105700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# </a:t>
              </a:r>
              <a:r>
                <a:rPr lang="ko-KR" altLang="en-US" sz="2000" b="1" i="0" dirty="0">
                  <a:solidFill>
                    <a:srgbClr val="555555"/>
                  </a:solidFill>
                  <a:effectLst/>
                  <a:latin typeface="Spoqa Han Sans"/>
                </a:rPr>
                <a:t>사용자 기반 협업 필터링    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C519C9B-4CE0-40E9-8D60-FAB9133144CF}"/>
              </a:ext>
            </a:extLst>
          </p:cNvPr>
          <p:cNvGrpSpPr/>
          <p:nvPr/>
        </p:nvGrpSpPr>
        <p:grpSpPr>
          <a:xfrm>
            <a:off x="1092200" y="3209039"/>
            <a:ext cx="4327197" cy="1003299"/>
            <a:chOff x="1092200" y="1562100"/>
            <a:chExt cx="5003800" cy="100329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D9DBA68-9C61-4218-BF5F-B4F65A97CAD2}"/>
                </a:ext>
              </a:extLst>
            </p:cNvPr>
            <p:cNvSpPr/>
            <p:nvPr/>
          </p:nvSpPr>
          <p:spPr>
            <a:xfrm>
              <a:off x="1092200" y="1562100"/>
              <a:ext cx="5003800" cy="10032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2AA9AB-5CF9-4D74-A180-2781E5437864}"/>
                </a:ext>
              </a:extLst>
            </p:cNvPr>
            <p:cNvSpPr txBox="1"/>
            <p:nvPr/>
          </p:nvSpPr>
          <p:spPr>
            <a:xfrm>
              <a:off x="1266117" y="1863693"/>
              <a:ext cx="47147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# 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사용자 맞춤 주변 상권 정보 제공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638613A-DFDA-4C9A-A067-2324DF32C513}"/>
              </a:ext>
            </a:extLst>
          </p:cNvPr>
          <p:cNvGrpSpPr/>
          <p:nvPr/>
        </p:nvGrpSpPr>
        <p:grpSpPr>
          <a:xfrm>
            <a:off x="1092200" y="4777017"/>
            <a:ext cx="4327197" cy="1003299"/>
            <a:chOff x="1092200" y="1562100"/>
            <a:chExt cx="5003800" cy="1003299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783FD29-ED3D-454F-A3AC-E298175622C9}"/>
                </a:ext>
              </a:extLst>
            </p:cNvPr>
            <p:cNvSpPr/>
            <p:nvPr/>
          </p:nvSpPr>
          <p:spPr>
            <a:xfrm>
              <a:off x="1092200" y="1562100"/>
              <a:ext cx="5003800" cy="10032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D58976-09D8-48F2-9240-13D28FB90849}"/>
                </a:ext>
              </a:extLst>
            </p:cNvPr>
            <p:cNvSpPr txBox="1"/>
            <p:nvPr/>
          </p:nvSpPr>
          <p:spPr>
            <a:xfrm>
              <a:off x="1346708" y="1857513"/>
              <a:ext cx="44901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# 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사용자 편의성을 고려한 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UI/UX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AD478F1-E473-E9B3-F34C-C150843247F8}"/>
              </a:ext>
            </a:extLst>
          </p:cNvPr>
          <p:cNvSpPr txBox="1"/>
          <p:nvPr/>
        </p:nvSpPr>
        <p:spPr>
          <a:xfrm>
            <a:off x="1576093" y="4321532"/>
            <a:ext cx="3355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사용자가 원하는 정보 맞춤 제공 서비스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BD0896-4252-DA1C-40F9-29D40CF6CBAE}"/>
              </a:ext>
            </a:extLst>
          </p:cNvPr>
          <p:cNvSpPr txBox="1"/>
          <p:nvPr/>
        </p:nvSpPr>
        <p:spPr>
          <a:xfrm>
            <a:off x="2064101" y="5928024"/>
            <a:ext cx="3243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직관적이고 친숙한 디자인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76FFFA-A04F-249E-75B0-D7C29A0EDE81}"/>
              </a:ext>
            </a:extLst>
          </p:cNvPr>
          <p:cNvSpPr txBox="1"/>
          <p:nvPr/>
        </p:nvSpPr>
        <p:spPr>
          <a:xfrm>
            <a:off x="1318087" y="2774701"/>
            <a:ext cx="61013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i="0" dirty="0">
                <a:solidFill>
                  <a:srgbClr val="555555"/>
                </a:solidFill>
                <a:effectLst/>
                <a:latin typeface="Spoqa Han Sans"/>
              </a:rPr>
              <a:t>유사한 사용자들이 선호하는 매물 추천 서비스</a:t>
            </a:r>
            <a:endParaRPr lang="ko-KR" altLang="en-US" sz="14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35EDACC-EF72-A07D-23FA-028A1097D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057" y="1536386"/>
            <a:ext cx="4610743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5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추가기능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D85DBA6-AD81-25CA-CA34-5D83739C001A}"/>
              </a:ext>
            </a:extLst>
          </p:cNvPr>
          <p:cNvSpPr txBox="1"/>
          <p:nvPr/>
        </p:nvSpPr>
        <p:spPr>
          <a:xfrm>
            <a:off x="1550817" y="1727911"/>
            <a:ext cx="9399123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170</a:t>
            </a:r>
            <a:r>
              <a:rPr lang="ko-KR" altLang="en-US" sz="1200" dirty="0" err="1"/>
              <a:t>만건의</a:t>
            </a:r>
            <a:r>
              <a:rPr lang="ko-KR" altLang="en-US" sz="1200" dirty="0"/>
              <a:t> 전국 상권 데이터를 </a:t>
            </a:r>
            <a:r>
              <a:rPr lang="en-US" altLang="ko-KR" sz="1200" dirty="0"/>
              <a:t>DB</a:t>
            </a:r>
            <a:r>
              <a:rPr lang="ko-KR" altLang="en-US" sz="1200" dirty="0"/>
              <a:t>에 구축 후 업종별로 분류하여 사용자가 원하는 업종 정보를 선택하여 조회 가능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병원 데이터를 </a:t>
            </a:r>
            <a:r>
              <a:rPr lang="en-US" altLang="ko-KR" sz="1200" dirty="0"/>
              <a:t>DB</a:t>
            </a:r>
            <a:r>
              <a:rPr lang="ko-KR" altLang="en-US" sz="1200" dirty="0"/>
              <a:t>에 구축해서 주변 병원 정보를 제공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전국 지하철역 데이터를 </a:t>
            </a:r>
            <a:r>
              <a:rPr lang="en-US" altLang="ko-KR" sz="1200" dirty="0"/>
              <a:t>DB</a:t>
            </a:r>
            <a:r>
              <a:rPr lang="ko-KR" altLang="en-US" sz="1200" dirty="0"/>
              <a:t>에 구축해서 지하철을 검색하여 주변 매물을 보여주는 서비스 제공</a:t>
            </a: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lvl="1"/>
            <a:endParaRPr lang="ko-KR" alt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lvl="1"/>
            <a:endParaRPr lang="en-US" altLang="ko-KR" sz="14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4EE697D-3FB6-3AC4-4473-2E8464D87F39}"/>
              </a:ext>
            </a:extLst>
          </p:cNvPr>
          <p:cNvGrpSpPr/>
          <p:nvPr/>
        </p:nvGrpSpPr>
        <p:grpSpPr>
          <a:xfrm>
            <a:off x="1006977" y="1259868"/>
            <a:ext cx="3107821" cy="523220"/>
            <a:chOff x="883920" y="1456078"/>
            <a:chExt cx="5591569" cy="40348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87E8BC8-D806-208D-D26C-439B88FB9182}"/>
                </a:ext>
              </a:extLst>
            </p:cNvPr>
            <p:cNvSpPr/>
            <p:nvPr/>
          </p:nvSpPr>
          <p:spPr>
            <a:xfrm>
              <a:off x="1092200" y="1562101"/>
              <a:ext cx="5175012" cy="2708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28C5EF-3EE4-CEE6-7C90-BD52F4E34EEF}"/>
                </a:ext>
              </a:extLst>
            </p:cNvPr>
            <p:cNvSpPr txBox="1"/>
            <p:nvPr/>
          </p:nvSpPr>
          <p:spPr>
            <a:xfrm>
              <a:off x="883920" y="1456078"/>
              <a:ext cx="5591569" cy="403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# </a:t>
              </a:r>
              <a:r>
                <a:rPr lang="ko-KR" altLang="en-US" sz="1400" b="1" i="0" dirty="0">
                  <a:solidFill>
                    <a:srgbClr val="555555"/>
                  </a:solidFill>
                  <a:effectLst/>
                  <a:latin typeface="Spoqa Han Sans"/>
                </a:rPr>
                <a:t>사용자 기반 협업 필터링    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227203B-EFD8-10EA-359B-4B3907921B0D}"/>
              </a:ext>
            </a:extLst>
          </p:cNvPr>
          <p:cNvSpPr txBox="1"/>
          <p:nvPr/>
        </p:nvSpPr>
        <p:spPr>
          <a:xfrm>
            <a:off x="1550817" y="3068615"/>
            <a:ext cx="8509635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sz="1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관심 매물 등록 기능 구현</a:t>
            </a: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회원가입 시 사용자는 선호 상권 업종 키워드를 입력한다</a:t>
            </a:r>
            <a:r>
              <a:rPr lang="en-US" altLang="ko-KR" sz="12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입력된 키워드를 바탕으로 모든 회원들을 대상으로 코사인 유사도를 구한다</a:t>
            </a:r>
            <a:r>
              <a:rPr lang="en-US" altLang="ko-KR" sz="12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유사도 상위 </a:t>
            </a:r>
            <a:r>
              <a:rPr lang="en-US" altLang="ko-KR" sz="1200" dirty="0"/>
              <a:t>3</a:t>
            </a:r>
            <a:r>
              <a:rPr lang="ko-KR" altLang="en-US" sz="1200" dirty="0"/>
              <a:t>명이 관심 매물로 등록한 매물을 사용자에게 추천한다</a:t>
            </a:r>
            <a:r>
              <a:rPr lang="en-US" altLang="ko-KR" sz="1200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2FBC9C-F8EE-13B1-E80B-DDDF990BA6CE}"/>
              </a:ext>
            </a:extLst>
          </p:cNvPr>
          <p:cNvSpPr txBox="1"/>
          <p:nvPr/>
        </p:nvSpPr>
        <p:spPr>
          <a:xfrm>
            <a:off x="1550817" y="4749641"/>
            <a:ext cx="10165253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지도 클러스터링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선택한 매물의 과거 거래 내역을 시계열 그래프로 </a:t>
            </a:r>
            <a:r>
              <a:rPr lang="ko-KR" altLang="en-US" sz="1200" dirty="0" err="1"/>
              <a:t>시각화하여</a:t>
            </a:r>
            <a:r>
              <a:rPr lang="ko-KR" altLang="en-US" sz="1200" dirty="0"/>
              <a:t> 제공하여 가격 추이 파악 가능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range</a:t>
            </a:r>
            <a:r>
              <a:rPr lang="ko-KR" altLang="en-US" sz="1200" dirty="0"/>
              <a:t>바를 활용해 사용자가 선택한 매물을 기준으로 원하는 거리에 있는 정보들 필터링 가능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지도에 표시된 특정 마커를 클릭하면 오버레이 기능이 활성화 되어 상세 설명 제공</a:t>
            </a: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Bootstrap</a:t>
            </a:r>
            <a:r>
              <a:rPr lang="ko-KR" altLang="en-US" sz="1200" dirty="0"/>
              <a:t>을 사용하지 않고</a:t>
            </a:r>
            <a:r>
              <a:rPr lang="en-US" altLang="ko-KR" sz="1200" dirty="0"/>
              <a:t>, </a:t>
            </a:r>
            <a:r>
              <a:rPr lang="ko-KR" altLang="en-US" sz="1200" dirty="0"/>
              <a:t>오직 </a:t>
            </a:r>
            <a:r>
              <a:rPr lang="en-US" altLang="ko-KR" sz="1200" dirty="0" err="1"/>
              <a:t>css</a:t>
            </a:r>
            <a:r>
              <a:rPr lang="en-US" altLang="ko-KR" sz="1200" dirty="0"/>
              <a:t> script </a:t>
            </a:r>
            <a:r>
              <a:rPr lang="ko-KR" altLang="en-US" sz="1200" dirty="0"/>
              <a:t>작성을 통해 구현</a:t>
            </a: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 err="1"/>
              <a:t>원페이지스크롤</a:t>
            </a:r>
            <a:r>
              <a:rPr lang="ko-KR" altLang="en-US" sz="1200" dirty="0"/>
              <a:t> 방식의 화면 구성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9CCC545-C1A8-0075-8482-A81B17D1A9FE}"/>
              </a:ext>
            </a:extLst>
          </p:cNvPr>
          <p:cNvGrpSpPr/>
          <p:nvPr/>
        </p:nvGrpSpPr>
        <p:grpSpPr>
          <a:xfrm>
            <a:off x="1006978" y="2649734"/>
            <a:ext cx="3488822" cy="738664"/>
            <a:chOff x="883919" y="1450377"/>
            <a:chExt cx="6220570" cy="56962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CC6F3E0-D13D-7F1C-DEF4-C7521E55B480}"/>
                </a:ext>
              </a:extLst>
            </p:cNvPr>
            <p:cNvSpPr/>
            <p:nvPr/>
          </p:nvSpPr>
          <p:spPr>
            <a:xfrm>
              <a:off x="1092200" y="1562101"/>
              <a:ext cx="5175012" cy="2708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BEBB375-FC4F-7477-4393-AC173C192D5D}"/>
                </a:ext>
              </a:extLst>
            </p:cNvPr>
            <p:cNvSpPr txBox="1"/>
            <p:nvPr/>
          </p:nvSpPr>
          <p:spPr>
            <a:xfrm>
              <a:off x="883919" y="1450377"/>
              <a:ext cx="6220570" cy="569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#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사용자 맞춤 주변 상권 정보 제공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8584522-FB1C-D072-ED06-FBF8630422D5}"/>
              </a:ext>
            </a:extLst>
          </p:cNvPr>
          <p:cNvGrpSpPr/>
          <p:nvPr/>
        </p:nvGrpSpPr>
        <p:grpSpPr>
          <a:xfrm>
            <a:off x="1122740" y="4328042"/>
            <a:ext cx="5089022" cy="351184"/>
            <a:chOff x="1092200" y="1562101"/>
            <a:chExt cx="11707499" cy="27081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AA13C4B-20C1-970C-70EC-B1195F9DDB88}"/>
                </a:ext>
              </a:extLst>
            </p:cNvPr>
            <p:cNvSpPr/>
            <p:nvPr/>
          </p:nvSpPr>
          <p:spPr>
            <a:xfrm>
              <a:off x="1092200" y="1562101"/>
              <a:ext cx="6737585" cy="2708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DF73CFA-1D68-F40F-657B-D0857A198E5B}"/>
                </a:ext>
              </a:extLst>
            </p:cNvPr>
            <p:cNvSpPr txBox="1"/>
            <p:nvPr/>
          </p:nvSpPr>
          <p:spPr>
            <a:xfrm>
              <a:off x="1092200" y="1586997"/>
              <a:ext cx="11707499" cy="237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#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사용자 편의성을 고려한 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UI/UX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261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YELLOW_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FBCE01"/>
      </a:accent1>
      <a:accent2>
        <a:srgbClr val="FDDE45"/>
      </a:accent2>
      <a:accent3>
        <a:srgbClr val="D8BEA7"/>
      </a:accent3>
      <a:accent4>
        <a:srgbClr val="A6A7A9"/>
      </a:accent4>
      <a:accent5>
        <a:srgbClr val="EDE5D5"/>
      </a:accent5>
      <a:accent6>
        <a:srgbClr val="FCFBF7"/>
      </a:accent6>
      <a:hlink>
        <a:srgbClr val="595959"/>
      </a:hlink>
      <a:folHlink>
        <a:srgbClr val="595959"/>
      </a:folHlink>
    </a:clrScheme>
    <a:fontScheme name="배민 을지로10년후체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YELLOW_">
    <a:dk1>
      <a:sysClr val="windowText" lastClr="000000"/>
    </a:dk1>
    <a:lt1>
      <a:sysClr val="window" lastClr="FFFFFF"/>
    </a:lt1>
    <a:dk2>
      <a:srgbClr val="7F7F7F"/>
    </a:dk2>
    <a:lt2>
      <a:srgbClr val="E7E6E6"/>
    </a:lt2>
    <a:accent1>
      <a:srgbClr val="FBCE01"/>
    </a:accent1>
    <a:accent2>
      <a:srgbClr val="FDDE45"/>
    </a:accent2>
    <a:accent3>
      <a:srgbClr val="D8BEA7"/>
    </a:accent3>
    <a:accent4>
      <a:srgbClr val="A6A7A9"/>
    </a:accent4>
    <a:accent5>
      <a:srgbClr val="EDE5D5"/>
    </a:accent5>
    <a:accent6>
      <a:srgbClr val="FCFBF7"/>
    </a:accent6>
    <a:hlink>
      <a:srgbClr val="595959"/>
    </a:hlink>
    <a:folHlink>
      <a:srgbClr val="59595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3055</TotalTime>
  <Words>1060</Words>
  <Application>Microsoft Office PowerPoint</Application>
  <PresentationFormat>와이드스크린</PresentationFormat>
  <Paragraphs>254</Paragraphs>
  <Slides>37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3" baseType="lpstr">
      <vt:lpstr>Spoqa Han Sans</vt:lpstr>
      <vt:lpstr>나눔스퀘어 ExtraBold</vt:lpstr>
      <vt:lpstr>나눔스퀘어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rdq</cp:lastModifiedBy>
  <cp:revision>59</cp:revision>
  <dcterms:created xsi:type="dcterms:W3CDTF">2021-06-18T07:08:44Z</dcterms:created>
  <dcterms:modified xsi:type="dcterms:W3CDTF">2022-05-26T12:16:38Z</dcterms:modified>
</cp:coreProperties>
</file>